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5" r:id="rId3"/>
    <p:sldId id="257" r:id="rId4"/>
    <p:sldId id="258" r:id="rId5"/>
    <p:sldId id="259" r:id="rId6"/>
    <p:sldId id="260" r:id="rId7"/>
    <p:sldId id="266" r:id="rId8"/>
    <p:sldId id="267" r:id="rId9"/>
    <p:sldId id="268" r:id="rId10"/>
    <p:sldId id="261" r:id="rId11"/>
    <p:sldId id="263" r:id="rId12"/>
    <p:sldId id="262" r:id="rId13"/>
    <p:sldId id="264" r:id="rId14"/>
  </p:sldIdLst>
  <p:sldSz cx="9144000" cy="5715000" type="screen16x10"/>
  <p:notesSz cx="6858000" cy="9144000"/>
  <p:defaultTextStyle>
    <a:defPPr>
      <a:defRPr lang="zh-CN"/>
    </a:defPPr>
    <a:lvl1pPr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355600" indent="101600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712788" indent="201613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068388" indent="303213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425575" indent="403225" algn="l" defTabSz="712788" rtl="0" fontAlgn="base">
      <a:spcBef>
        <a:spcPct val="0"/>
      </a:spcBef>
      <a:spcAft>
        <a:spcPct val="0"/>
      </a:spcAft>
      <a:defRPr sz="14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4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14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14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14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F0F16"/>
    <a:srgbClr val="FB2D17"/>
    <a:srgbClr val="404040"/>
    <a:srgbClr val="E8E9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61" autoAdjust="0"/>
    <p:restoredTop sz="94660"/>
  </p:normalViewPr>
  <p:slideViewPr>
    <p:cSldViewPr snapToGrid="0">
      <p:cViewPr>
        <p:scale>
          <a:sx n="90" d="100"/>
          <a:sy n="90" d="100"/>
        </p:scale>
        <p:origin x="1602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B7C196-379D-43AD-B223-F03B3A1DF854}" type="datetimeFigureOut">
              <a:rPr lang="zh-CN" altLang="en-US"/>
              <a:pPr>
                <a:defRPr/>
              </a:pPr>
              <a:t>2015/8/8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099392F-5C10-4913-BED2-9B2D6BC2D93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399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4A86F4-385B-4757-8287-B0CD10337A93}" type="datetimeFigureOut">
              <a:rPr lang="zh-CN" altLang="en-US"/>
              <a:pPr>
                <a:defRPr/>
              </a:pPr>
              <a:t>2015/8/8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4138E49-4C8F-477C-B3E2-856882E21F7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32500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04271"/>
            <a:ext cx="1971675" cy="484319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04271"/>
            <a:ext cx="5800725" cy="484319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B718F4-BFCA-47AA-9196-2B9608263B5B}" type="datetimeFigureOut">
              <a:rPr lang="zh-CN" altLang="en-US"/>
              <a:pPr>
                <a:defRPr/>
              </a:pPr>
              <a:t>2015/8/8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E273F94-CBE0-4F71-821F-0658EB52818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84038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931C1D-327B-468F-9DF7-151AFD62CF1A}" type="datetimeFigureOut">
              <a:rPr lang="zh-CN" altLang="en-US"/>
              <a:pPr>
                <a:defRPr/>
              </a:pPr>
              <a:t>2015/8/8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D236DEE-BD13-4AD0-A779-08B32E9C50C6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722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424782"/>
            <a:ext cx="7886700" cy="2377281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824553"/>
            <a:ext cx="7886700" cy="1250156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7931D4-D330-4E67-AA7F-25347D64F135}" type="datetimeFigureOut">
              <a:rPr lang="zh-CN" altLang="en-US"/>
              <a:pPr>
                <a:defRPr/>
              </a:pPr>
              <a:t>2015/8/8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AACA289-6FC4-469E-9CEE-95BF94D148A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161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521354"/>
            <a:ext cx="3886200" cy="362611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521354"/>
            <a:ext cx="3886200" cy="362611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788B49-FCAA-47DF-BAD3-8FD488C4D6F2}" type="datetimeFigureOut">
              <a:rPr lang="zh-CN" altLang="en-US"/>
              <a:pPr>
                <a:defRPr/>
              </a:pPr>
              <a:t>2015/8/8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E282AF7-08D0-4B6B-BA84-1E73DBE3FFED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69815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271"/>
            <a:ext cx="7886700" cy="110463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400969"/>
            <a:ext cx="3868340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087563"/>
            <a:ext cx="3868340" cy="307049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400969"/>
            <a:ext cx="3887391" cy="686593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087563"/>
            <a:ext cx="3887391" cy="307049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DA1AB-83F1-415C-9FF4-53CFB3003159}" type="datetimeFigureOut">
              <a:rPr lang="zh-CN" altLang="en-US"/>
              <a:pPr>
                <a:defRPr/>
              </a:pPr>
              <a:t>2015/8/8</a:t>
            </a:fld>
            <a:endParaRPr lang="zh-CN" alt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1567B11-3268-463A-9D49-D9BFD1559BD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082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B30EB4-0BCC-421F-9EBB-1CE6ADC91BDF}" type="datetimeFigureOut">
              <a:rPr lang="zh-CN" altLang="en-US"/>
              <a:pPr>
                <a:defRPr/>
              </a:pPr>
              <a:t>2015/8/8</a:t>
            </a:fld>
            <a:endParaRPr lang="zh-CN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CCAECF0-DEED-447B-8E02-3E80ED1471A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3476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1F0A4-0F31-427F-B7A1-A74F9A06295B}" type="datetimeFigureOut">
              <a:rPr lang="zh-CN" altLang="en-US"/>
              <a:pPr>
                <a:defRPr/>
              </a:pPr>
              <a:t>2015/8/8</a:t>
            </a:fld>
            <a:endParaRPr lang="zh-CN" alt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74672D7-7FB6-4F6E-8F09-C95D146245C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30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822855"/>
            <a:ext cx="4629150" cy="4061354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F84FD9-77C3-43F3-B89C-A8A6B6FBCD09}" type="datetimeFigureOut">
              <a:rPr lang="zh-CN" altLang="en-US"/>
              <a:pPr>
                <a:defRPr/>
              </a:pPr>
              <a:t>2015/8/8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9E8D47-C54C-4DD1-A6D3-205C388B6E4A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563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81000"/>
            <a:ext cx="2949178" cy="13335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822855"/>
            <a:ext cx="4629150" cy="4061354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714500"/>
            <a:ext cx="2949178" cy="3176323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F35ADD-9358-402D-B7B9-87AAA21E1C03}" type="datetimeFigureOut">
              <a:rPr lang="zh-CN" altLang="en-US"/>
              <a:pPr>
                <a:defRPr/>
              </a:pPr>
              <a:t>2015/8/8</a:t>
            </a:fld>
            <a:endParaRPr lang="zh-CN" alt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456FA7E-7D27-49D2-96BB-EDEB8144CDE8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182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04800"/>
            <a:ext cx="7886700" cy="110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en-US" altLang="zh-CN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520825"/>
            <a:ext cx="7886700" cy="3627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5297488"/>
            <a:ext cx="20574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defTabSz="713232" fontAlgn="auto">
              <a:spcBef>
                <a:spcPts val="0"/>
              </a:spcBef>
              <a:spcAft>
                <a:spcPts val="0"/>
              </a:spcAft>
              <a:defRPr sz="9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5D3449C-2E71-4A28-81FA-5AA732999504}" type="datetimeFigureOut">
              <a:rPr lang="zh-CN" altLang="en-US"/>
              <a:pPr>
                <a:defRPr/>
              </a:pPr>
              <a:t>2015/8/8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5297488"/>
            <a:ext cx="3086100" cy="30321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defTabSz="713232" fontAlgn="auto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5297488"/>
            <a:ext cx="2057400" cy="303212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898989"/>
                </a:solidFill>
              </a:defRPr>
            </a:lvl1pPr>
          </a:lstStyle>
          <a:p>
            <a:fld id="{EB44712C-7AC6-4A10-BFF3-E9B1D1E05F76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defTabSz="685800" rtl="0" fontAlgn="base">
        <a:lnSpc>
          <a:spcPct val="90000"/>
        </a:lnSpc>
        <a:spcBef>
          <a:spcPct val="0"/>
        </a:spcBef>
        <a:spcAft>
          <a:spcPct val="0"/>
        </a:spcAft>
        <a:defRPr sz="33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171450" indent="-171450" algn="l" defTabSz="685800" rtl="0" fontAlgn="base">
        <a:lnSpc>
          <a:spcPct val="90000"/>
        </a:lnSpc>
        <a:spcBef>
          <a:spcPts val="75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5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5.jpeg"/><Relationship Id="rId7" Type="http://schemas.openxmlformats.org/officeDocument/2006/relationships/image" Target="../media/image4.jpeg"/><Relationship Id="rId12" Type="http://schemas.openxmlformats.org/officeDocument/2006/relationships/image" Target="../media/image13.png"/><Relationship Id="rId2" Type="http://schemas.openxmlformats.org/officeDocument/2006/relationships/image" Target="../media/image1.jpeg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12.png"/><Relationship Id="rId5" Type="http://schemas.openxmlformats.org/officeDocument/2006/relationships/image" Target="../media/image7.jpe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6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5.jpe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19.jpeg"/><Relationship Id="rId4" Type="http://schemas.openxmlformats.org/officeDocument/2006/relationships/image" Target="../media/image18.jpeg"/><Relationship Id="rId9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5.jpeg"/><Relationship Id="rId7" Type="http://schemas.openxmlformats.org/officeDocument/2006/relationships/image" Target="../media/image24.png"/><Relationship Id="rId12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8.png"/><Relationship Id="rId5" Type="http://schemas.openxmlformats.org/officeDocument/2006/relationships/image" Target="../media/image8.jpeg"/><Relationship Id="rId10" Type="http://schemas.openxmlformats.org/officeDocument/2006/relationships/image" Target="../media/image27.png"/><Relationship Id="rId4" Type="http://schemas.openxmlformats.org/officeDocument/2006/relationships/image" Target="../media/image4.jpe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5.jpeg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.jpeg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34.png"/><Relationship Id="rId5" Type="http://schemas.openxmlformats.org/officeDocument/2006/relationships/image" Target="../media/image23.jpe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8.jpe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5.jpeg"/><Relationship Id="rId7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Relationship Id="rId9" Type="http://schemas.openxmlformats.org/officeDocument/2006/relationships/image" Target="../media/image4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3" Type="http://schemas.openxmlformats.org/officeDocument/2006/relationships/image" Target="../media/image5.jpeg"/><Relationship Id="rId7" Type="http://schemas.openxmlformats.org/officeDocument/2006/relationships/image" Target="../media/image4.jpe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1.jpe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11" Type="http://schemas.openxmlformats.org/officeDocument/2006/relationships/image" Target="../media/image50.png"/><Relationship Id="rId5" Type="http://schemas.openxmlformats.org/officeDocument/2006/relationships/image" Target="../media/image7.jpe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6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.jpeg"/><Relationship Id="rId7" Type="http://schemas.openxmlformats.org/officeDocument/2006/relationships/image" Target="../media/image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图片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r="6305" b="5252"/>
          <a:stretch>
            <a:fillRect/>
          </a:stretch>
        </p:blipFill>
        <p:spPr bwMode="auto">
          <a:xfrm>
            <a:off x="12700" y="0"/>
            <a:ext cx="911860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232361" y="3654425"/>
            <a:ext cx="287771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300" dirty="0">
                <a:solidFill>
                  <a:schemeClr val="tx1">
                    <a:lumMod val="95000"/>
                    <a:lumOff val="5000"/>
                  </a:schemeClr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中</a:t>
            </a:r>
            <a:r>
              <a:rPr lang="zh-CN" altLang="en-US" sz="3200" b="1" spc="3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国书法简史</a:t>
            </a:r>
            <a:endParaRPr lang="zh-CN" altLang="en-US" sz="3200" b="1" spc="300" dirty="0">
              <a:solidFill>
                <a:schemeClr val="tx1">
                  <a:lumMod val="95000"/>
                  <a:lumOff val="5000"/>
                </a:schemeClr>
              </a:solidFill>
              <a:latin typeface="叶根友刀锋黑草" panose="02010601030101010101" pitchFamily="2" charset="-122"/>
              <a:ea typeface="叶根友刀锋黑草" panose="02010601030101010101" pitchFamily="2" charset="-122"/>
            </a:endParaRPr>
          </a:p>
        </p:txBody>
      </p:sp>
      <p:pic>
        <p:nvPicPr>
          <p:cNvPr id="2052" name="图片 1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338" y="630238"/>
            <a:ext cx="4956175" cy="283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581400" y="4275138"/>
            <a:ext cx="2231701" cy="30841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4" b="1" dirty="0">
                <a:solidFill>
                  <a:srgbClr val="9F0F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en-US" altLang="zh-CN" sz="1404" b="1" dirty="0" smtClean="0">
                <a:solidFill>
                  <a:srgbClr val="9F0F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Elliott W&amp;M DSC </a:t>
            </a:r>
            <a:r>
              <a:rPr lang="en-US" altLang="zh-CN" sz="1404" b="1" dirty="0">
                <a:solidFill>
                  <a:srgbClr val="9F0F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endParaRPr lang="zh-CN" altLang="en-US" sz="1404" b="1" dirty="0">
              <a:solidFill>
                <a:srgbClr val="9F0F1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59100" y="4275138"/>
            <a:ext cx="3327400" cy="307975"/>
          </a:xfrm>
          <a:prstGeom prst="rect">
            <a:avLst/>
          </a:prstGeom>
          <a:noFill/>
          <a:ln>
            <a:solidFill>
              <a:srgbClr val="9F0F1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r="6305" b="5252"/>
          <a:stretch>
            <a:fillRect/>
          </a:stretch>
        </p:blipFill>
        <p:spPr bwMode="auto">
          <a:xfrm>
            <a:off x="25400" y="0"/>
            <a:ext cx="911860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五边形 12"/>
          <p:cNvSpPr/>
          <p:nvPr/>
        </p:nvSpPr>
        <p:spPr>
          <a:xfrm>
            <a:off x="28575" y="601663"/>
            <a:ext cx="6300788" cy="579437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pic>
        <p:nvPicPr>
          <p:cNvPr id="7172" name="图片 13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0"/>
          <a:stretch>
            <a:fillRect/>
          </a:stretch>
        </p:blipFill>
        <p:spPr bwMode="auto">
          <a:xfrm rot="-923798">
            <a:off x="4524375" y="-479425"/>
            <a:ext cx="3609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椭圆 8"/>
          <p:cNvSpPr/>
          <p:nvPr/>
        </p:nvSpPr>
        <p:spPr>
          <a:xfrm>
            <a:off x="430213" y="620713"/>
            <a:ext cx="527050" cy="5270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7174" name="文本框 9"/>
          <p:cNvSpPr txBox="1">
            <a:spLocks noChangeArrowheads="1"/>
          </p:cNvSpPr>
          <p:nvPr/>
        </p:nvSpPr>
        <p:spPr bwMode="auto">
          <a:xfrm>
            <a:off x="409575" y="592138"/>
            <a:ext cx="58737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>
                <a:solidFill>
                  <a:srgbClr val="404040"/>
                </a:solidFill>
                <a:latin typeface="叶根友刀锋黑草" pitchFamily="2" charset="-122"/>
                <a:ea typeface="叶根友刀锋黑草" pitchFamily="2" charset="-122"/>
              </a:rPr>
              <a:t>五</a:t>
            </a:r>
          </a:p>
        </p:txBody>
      </p:sp>
      <p:sp>
        <p:nvSpPr>
          <p:cNvPr id="11" name="椭圆 10"/>
          <p:cNvSpPr/>
          <p:nvPr/>
        </p:nvSpPr>
        <p:spPr>
          <a:xfrm>
            <a:off x="468313" y="658813"/>
            <a:ext cx="450850" cy="452437"/>
          </a:xfrm>
          <a:prstGeom prst="ellipse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20" name="矩形 19"/>
          <p:cNvSpPr/>
          <p:nvPr/>
        </p:nvSpPr>
        <p:spPr>
          <a:xfrm>
            <a:off x="1108075" y="660400"/>
            <a:ext cx="39624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600" dirty="0">
                <a:solidFill>
                  <a:schemeClr val="bg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对中华民族文化的热爱</a:t>
            </a:r>
          </a:p>
        </p:txBody>
      </p:sp>
      <p:sp>
        <p:nvSpPr>
          <p:cNvPr id="21" name="矩形 20"/>
          <p:cNvSpPr/>
          <p:nvPr/>
        </p:nvSpPr>
        <p:spPr>
          <a:xfrm>
            <a:off x="1069975" y="2081213"/>
            <a:ext cx="6537325" cy="1390650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每一个汉字都积淀着中华民族几千年的</a:t>
            </a:r>
            <a:r>
              <a:rPr lang="zh-CN" altLang="en-US" sz="3600" b="1" dirty="0">
                <a:solidFill>
                  <a:srgbClr val="9F0F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睿智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en-US" sz="3600" b="1" dirty="0">
                <a:solidFill>
                  <a:srgbClr val="9F0F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精髓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，更凝聚着一种</a:t>
            </a:r>
            <a:r>
              <a:rPr lang="zh-CN" altLang="en-US" sz="3200" b="1" dirty="0">
                <a:solidFill>
                  <a:srgbClr val="9F0F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民族</a:t>
            </a:r>
            <a:r>
              <a:rPr lang="zh-CN" altLang="en-US" sz="3200" b="1" dirty="0">
                <a:solidFill>
                  <a:srgbClr val="9F0F1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精神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4654550"/>
            <a:ext cx="9144000" cy="55086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pic>
        <p:nvPicPr>
          <p:cNvPr id="7179" name="图片 1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660" t="52249" r="45674" b="11476"/>
          <a:stretch>
            <a:fillRect/>
          </a:stretch>
        </p:blipFill>
        <p:spPr bwMode="auto">
          <a:xfrm>
            <a:off x="7843838" y="293688"/>
            <a:ext cx="1004887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r="6305" b="5252"/>
          <a:stretch>
            <a:fillRect/>
          </a:stretch>
        </p:blipFill>
        <p:spPr bwMode="auto">
          <a:xfrm>
            <a:off x="25400" y="0"/>
            <a:ext cx="911860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五边形 15"/>
          <p:cNvSpPr/>
          <p:nvPr/>
        </p:nvSpPr>
        <p:spPr>
          <a:xfrm>
            <a:off x="28575" y="601663"/>
            <a:ext cx="6300788" cy="579437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pic>
        <p:nvPicPr>
          <p:cNvPr id="8196" name="图片 16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0"/>
          <a:stretch>
            <a:fillRect/>
          </a:stretch>
        </p:blipFill>
        <p:spPr bwMode="auto">
          <a:xfrm rot="-923798">
            <a:off x="4524375" y="-479425"/>
            <a:ext cx="3609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椭圆 8"/>
          <p:cNvSpPr/>
          <p:nvPr/>
        </p:nvSpPr>
        <p:spPr>
          <a:xfrm>
            <a:off x="430213" y="620713"/>
            <a:ext cx="527050" cy="5270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8198" name="文本框 9"/>
          <p:cNvSpPr txBox="1">
            <a:spLocks noChangeArrowheads="1"/>
          </p:cNvSpPr>
          <p:nvPr/>
        </p:nvSpPr>
        <p:spPr bwMode="auto">
          <a:xfrm>
            <a:off x="409575" y="592138"/>
            <a:ext cx="5842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>
                <a:solidFill>
                  <a:srgbClr val="404040"/>
                </a:solidFill>
                <a:latin typeface="叶根友刀锋黑草" pitchFamily="2" charset="-122"/>
                <a:ea typeface="叶根友刀锋黑草" pitchFamily="2" charset="-122"/>
              </a:rPr>
              <a:t>六</a:t>
            </a:r>
          </a:p>
        </p:txBody>
      </p:sp>
      <p:sp>
        <p:nvSpPr>
          <p:cNvPr id="11" name="椭圆 10"/>
          <p:cNvSpPr/>
          <p:nvPr/>
        </p:nvSpPr>
        <p:spPr>
          <a:xfrm>
            <a:off x="468313" y="658813"/>
            <a:ext cx="450850" cy="452437"/>
          </a:xfrm>
          <a:prstGeom prst="ellipse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20" name="矩形 19"/>
          <p:cNvSpPr/>
          <p:nvPr/>
        </p:nvSpPr>
        <p:spPr>
          <a:xfrm>
            <a:off x="1108075" y="660400"/>
            <a:ext cx="39624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600" dirty="0">
                <a:solidFill>
                  <a:schemeClr val="bg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起</a:t>
            </a:r>
            <a:r>
              <a:rPr lang="zh-CN" altLang="en-US" sz="2400" b="1" spc="600" dirty="0">
                <a:solidFill>
                  <a:schemeClr val="bg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到养生的作用</a:t>
            </a:r>
          </a:p>
        </p:txBody>
      </p:sp>
      <p:sp>
        <p:nvSpPr>
          <p:cNvPr id="25" name="矩形 24"/>
          <p:cNvSpPr/>
          <p:nvPr/>
        </p:nvSpPr>
        <p:spPr>
          <a:xfrm>
            <a:off x="0" y="4654550"/>
            <a:ext cx="993775" cy="55086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pic>
        <p:nvPicPr>
          <p:cNvPr id="8202" name="图片 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5"/>
          <a:stretch>
            <a:fillRect/>
          </a:stretch>
        </p:blipFill>
        <p:spPr bwMode="auto">
          <a:xfrm>
            <a:off x="919163" y="1508125"/>
            <a:ext cx="2746375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1019175" y="4602163"/>
            <a:ext cx="5872163" cy="655637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书法与气功有着密切的内在联系。中国书法也能起到促进身心健康，使人精力充沛，益寿延年的作用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练习书法与气功的“三调”非常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相似：</a:t>
            </a:r>
            <a:endParaRPr lang="zh-CN" altLang="en-US" sz="1404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916738" y="4654550"/>
            <a:ext cx="2227262" cy="55086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8205" name="矩形 6"/>
          <p:cNvSpPr>
            <a:spLocks noChangeArrowheads="1"/>
          </p:cNvSpPr>
          <p:nvPr/>
        </p:nvSpPr>
        <p:spPr bwMode="auto">
          <a:xfrm>
            <a:off x="4559300" y="2108200"/>
            <a:ext cx="200818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9F0F16"/>
                </a:solidFill>
                <a:latin typeface="叶根友刀锋黑草" pitchFamily="2" charset="-122"/>
                <a:ea typeface="叶根友刀锋黑草" pitchFamily="2" charset="-122"/>
              </a:rPr>
              <a:t>调身</a:t>
            </a:r>
            <a:r>
              <a:rPr lang="en-US" altLang="zh-CN" sz="2400">
                <a:solidFill>
                  <a:srgbClr val="9F0F16"/>
                </a:solidFill>
                <a:latin typeface="叶根友刀锋黑草" pitchFamily="2" charset="-122"/>
                <a:ea typeface="叶根友刀锋黑草" pitchFamily="2" charset="-122"/>
              </a:rPr>
              <a:t>——</a:t>
            </a:r>
            <a:r>
              <a:rPr lang="zh-CN" altLang="en-US" sz="2400">
                <a:solidFill>
                  <a:srgbClr val="9F0F16"/>
                </a:solidFill>
                <a:latin typeface="叶根友刀锋黑草" pitchFamily="2" charset="-122"/>
                <a:ea typeface="叶根友刀锋黑草" pitchFamily="2" charset="-122"/>
              </a:rPr>
              <a:t>姿势</a:t>
            </a:r>
          </a:p>
        </p:txBody>
      </p:sp>
      <p:sp>
        <p:nvSpPr>
          <p:cNvPr id="8206" name="矩形 7"/>
          <p:cNvSpPr>
            <a:spLocks noChangeArrowheads="1"/>
          </p:cNvSpPr>
          <p:nvPr/>
        </p:nvSpPr>
        <p:spPr bwMode="auto">
          <a:xfrm>
            <a:off x="4554538" y="2598738"/>
            <a:ext cx="1998662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9F0F16"/>
                </a:solidFill>
                <a:latin typeface="叶根友刀锋黑草" pitchFamily="2" charset="-122"/>
                <a:ea typeface="叶根友刀锋黑草" pitchFamily="2" charset="-122"/>
              </a:rPr>
              <a:t>调神</a:t>
            </a:r>
            <a:r>
              <a:rPr lang="en-US" altLang="zh-CN" sz="2400">
                <a:solidFill>
                  <a:srgbClr val="9F0F16"/>
                </a:solidFill>
                <a:latin typeface="叶根友刀锋黑草" pitchFamily="2" charset="-122"/>
                <a:ea typeface="叶根友刀锋黑草" pitchFamily="2" charset="-122"/>
              </a:rPr>
              <a:t>——</a:t>
            </a:r>
            <a:r>
              <a:rPr lang="zh-CN" altLang="en-US" sz="2400">
                <a:solidFill>
                  <a:srgbClr val="9F0F16"/>
                </a:solidFill>
                <a:latin typeface="叶根友刀锋黑草" pitchFamily="2" charset="-122"/>
                <a:ea typeface="叶根友刀锋黑草" pitchFamily="2" charset="-122"/>
              </a:rPr>
              <a:t>入静</a:t>
            </a:r>
          </a:p>
        </p:txBody>
      </p:sp>
      <p:sp>
        <p:nvSpPr>
          <p:cNvPr id="8207" name="矩形 11"/>
          <p:cNvSpPr>
            <a:spLocks noChangeArrowheads="1"/>
          </p:cNvSpPr>
          <p:nvPr/>
        </p:nvSpPr>
        <p:spPr bwMode="auto">
          <a:xfrm>
            <a:off x="4546600" y="3106738"/>
            <a:ext cx="2595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400">
                <a:solidFill>
                  <a:srgbClr val="9F0F16"/>
                </a:solidFill>
                <a:latin typeface="叶根友刀锋黑草" pitchFamily="2" charset="-122"/>
                <a:ea typeface="叶根友刀锋黑草" pitchFamily="2" charset="-122"/>
              </a:rPr>
              <a:t>调息</a:t>
            </a:r>
            <a:r>
              <a:rPr lang="en-US" altLang="zh-CN" sz="2400">
                <a:solidFill>
                  <a:srgbClr val="9F0F16"/>
                </a:solidFill>
                <a:latin typeface="叶根友刀锋黑草" pitchFamily="2" charset="-122"/>
                <a:ea typeface="叶根友刀锋黑草" pitchFamily="2" charset="-122"/>
              </a:rPr>
              <a:t>——</a:t>
            </a:r>
            <a:r>
              <a:rPr lang="zh-CN" altLang="en-US" sz="2400">
                <a:solidFill>
                  <a:srgbClr val="9F0F16"/>
                </a:solidFill>
                <a:latin typeface="叶根友刀锋黑草" pitchFamily="2" charset="-122"/>
                <a:ea typeface="叶根友刀锋黑草" pitchFamily="2" charset="-122"/>
              </a:rPr>
              <a:t>调整呼吸</a:t>
            </a:r>
          </a:p>
        </p:txBody>
      </p:sp>
      <p:pic>
        <p:nvPicPr>
          <p:cNvPr id="8208" name="图片 1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3" t="50323" r="4121" b="13400"/>
          <a:stretch>
            <a:fillRect/>
          </a:stretch>
        </p:blipFill>
        <p:spPr bwMode="auto">
          <a:xfrm>
            <a:off x="7843838" y="293688"/>
            <a:ext cx="1004887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r="6305" b="5252"/>
          <a:stretch>
            <a:fillRect/>
          </a:stretch>
        </p:blipFill>
        <p:spPr bwMode="auto">
          <a:xfrm>
            <a:off x="25400" y="0"/>
            <a:ext cx="911860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E6E7E9"/>
              </a:clrFrom>
              <a:clrTo>
                <a:srgbClr val="E6E7E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27" b="5278"/>
          <a:stretch>
            <a:fillRect/>
          </a:stretch>
        </p:blipFill>
        <p:spPr bwMode="auto">
          <a:xfrm>
            <a:off x="0" y="0"/>
            <a:ext cx="735806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矩形 3"/>
          <p:cNvSpPr>
            <a:spLocks noChangeArrowheads="1"/>
          </p:cNvSpPr>
          <p:nvPr/>
        </p:nvSpPr>
        <p:spPr bwMode="auto">
          <a:xfrm>
            <a:off x="1658938" y="2878138"/>
            <a:ext cx="4794250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>
                <a:solidFill>
                  <a:srgbClr val="9F0F16"/>
                </a:solidFill>
                <a:latin typeface="经典粗仿黑" pitchFamily="49" charset="-122"/>
                <a:ea typeface="经典粗仿黑" pitchFamily="49" charset="-122"/>
              </a:rPr>
              <a:t>总之，书法能释古通今，陶冶情操，好似知识大都市中的一派田园风光，自然、质朴、宁静，给人无限的美好空间。</a:t>
            </a:r>
            <a:br>
              <a:rPr lang="zh-CN" altLang="en-US" sz="2000" b="1">
                <a:solidFill>
                  <a:srgbClr val="9F0F16"/>
                </a:solidFill>
                <a:latin typeface="经典粗仿黑" pitchFamily="49" charset="-122"/>
                <a:ea typeface="经典粗仿黑" pitchFamily="49" charset="-122"/>
              </a:rPr>
            </a:br>
            <a:r>
              <a:rPr lang="zh-CN" altLang="en-US" sz="2000" b="1">
                <a:solidFill>
                  <a:srgbClr val="9F0F16"/>
                </a:solidFill>
                <a:latin typeface="经典粗仿黑" pitchFamily="49" charset="-122"/>
                <a:ea typeface="经典粗仿黑" pitchFamily="49" charset="-122"/>
              </a:rPr>
              <a:t>                                                                                </a:t>
            </a:r>
            <a:endParaRPr lang="en-US" altLang="zh-CN" sz="2000" b="1">
              <a:solidFill>
                <a:srgbClr val="9F0F16"/>
              </a:solidFill>
              <a:latin typeface="经典粗仿黑" pitchFamily="49" charset="-122"/>
              <a:ea typeface="经典粗仿黑" pitchFamily="49" charset="-122"/>
            </a:endParaRPr>
          </a:p>
        </p:txBody>
      </p:sp>
      <p:pic>
        <p:nvPicPr>
          <p:cNvPr id="9221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7" t="50323" r="25388" b="13400"/>
          <a:stretch>
            <a:fillRect/>
          </a:stretch>
        </p:blipFill>
        <p:spPr bwMode="auto">
          <a:xfrm>
            <a:off x="7924800" y="293688"/>
            <a:ext cx="92392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r="6305" b="5252"/>
          <a:stretch>
            <a:fillRect/>
          </a:stretch>
        </p:blipFill>
        <p:spPr bwMode="auto">
          <a:xfrm>
            <a:off x="25400" y="0"/>
            <a:ext cx="911860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430463" y="3740150"/>
            <a:ext cx="45720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404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【</a:t>
            </a:r>
            <a:r>
              <a:rPr lang="zh-CN" altLang="en-US" sz="1404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本文来自源古堂书法教育网</a:t>
            </a:r>
            <a:r>
              <a:rPr lang="en-US" altLang="zh-CN" sz="1404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】</a:t>
            </a:r>
            <a:r>
              <a:rPr lang="zh-CN" altLang="en-US" sz="1404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有删减</a:t>
            </a:r>
            <a:r>
              <a:rPr lang="en-US" altLang="zh-CN" sz="1404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http://www.ygt99.com/</a:t>
            </a:r>
            <a:r>
              <a:rPr lang="en-US" altLang="zh-CN" sz="1404" dirty="0" err="1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news_more.asp?lm</a:t>
            </a:r>
            <a:r>
              <a:rPr lang="en-US" altLang="zh-CN" sz="1404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=173】</a:t>
            </a:r>
            <a:endParaRPr lang="en-US" altLang="zh-CN" sz="1404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244" name="组合 16"/>
          <p:cNvGrpSpPr>
            <a:grpSpLocks/>
          </p:cNvGrpSpPr>
          <p:nvPr/>
        </p:nvGrpSpPr>
        <p:grpSpPr bwMode="auto">
          <a:xfrm>
            <a:off x="3381375" y="782638"/>
            <a:ext cx="2668588" cy="2498725"/>
            <a:chOff x="3122662" y="890798"/>
            <a:chExt cx="3113771" cy="2914650"/>
          </a:xfrm>
        </p:grpSpPr>
        <p:pic>
          <p:nvPicPr>
            <p:cNvPr id="10247" name="图片 5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667"/>
            <a:stretch>
              <a:fillRect/>
            </a:stretch>
          </p:blipFill>
          <p:spPr bwMode="auto">
            <a:xfrm>
              <a:off x="3122662" y="890798"/>
              <a:ext cx="3113771" cy="2914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365" t="31533" r="22380" b="22965"/>
            <a:stretch/>
          </p:blipFill>
          <p:spPr>
            <a:xfrm>
              <a:off x="3589487" y="1326045"/>
              <a:ext cx="2180119" cy="2180118"/>
            </a:xfrm>
            <a:prstGeom prst="flowChartConnector">
              <a:avLst/>
            </a:prstGeom>
            <a:effectLst>
              <a:softEdge rad="127000"/>
            </a:effectLst>
          </p:spPr>
        </p:pic>
      </p:grpSp>
      <p:pic>
        <p:nvPicPr>
          <p:cNvPr id="10245" name="图片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5625" y="4559300"/>
            <a:ext cx="628650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6" name="文本框 15"/>
          <p:cNvSpPr txBox="1">
            <a:spLocks noChangeArrowheads="1"/>
          </p:cNvSpPr>
          <p:nvPr/>
        </p:nvSpPr>
        <p:spPr bwMode="auto">
          <a:xfrm>
            <a:off x="3449638" y="3341688"/>
            <a:ext cx="245903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1600" b="1">
                <a:solidFill>
                  <a:srgbClr val="9F0F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爱创意</a:t>
            </a:r>
            <a:r>
              <a:rPr lang="en-US" altLang="zh-CN" sz="1600" b="1">
                <a:solidFill>
                  <a:srgbClr val="9F0F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·</a:t>
            </a:r>
            <a:r>
              <a:rPr lang="zh-CN" altLang="en-US" sz="1600" b="1">
                <a:solidFill>
                  <a:srgbClr val="9F0F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爱分享</a:t>
            </a:r>
            <a:r>
              <a:rPr lang="en-US" altLang="zh-CN" sz="1600" b="1">
                <a:solidFill>
                  <a:srgbClr val="9F0F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·</a:t>
            </a:r>
            <a:r>
              <a:rPr lang="zh-CN" altLang="en-US" sz="1600" b="1">
                <a:solidFill>
                  <a:srgbClr val="9F0F16"/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爱生活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r="6305" b="5252"/>
          <a:stretch>
            <a:fillRect/>
          </a:stretch>
        </p:blipFill>
        <p:spPr bwMode="auto">
          <a:xfrm>
            <a:off x="12700" y="0"/>
            <a:ext cx="911860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图片 7"/>
          <p:cNvPicPr>
            <a:picLocks noChangeAspect="1"/>
          </p:cNvPicPr>
          <p:nvPr/>
        </p:nvPicPr>
        <p:blipFill>
          <a:blip r:embed="rId3">
            <a:clrChange>
              <a:clrFrom>
                <a:srgbClr val="E6E7E9"/>
              </a:clrFrom>
              <a:clrTo>
                <a:srgbClr val="E6E7E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027" b="5278"/>
          <a:stretch>
            <a:fillRect/>
          </a:stretch>
        </p:blipFill>
        <p:spPr bwMode="auto">
          <a:xfrm>
            <a:off x="0" y="0"/>
            <a:ext cx="735806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0" name="矩形 3"/>
          <p:cNvSpPr>
            <a:spLocks noChangeArrowheads="1"/>
          </p:cNvSpPr>
          <p:nvPr/>
        </p:nvSpPr>
        <p:spPr bwMode="auto">
          <a:xfrm>
            <a:off x="1658938" y="2878138"/>
            <a:ext cx="4794250" cy="24006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dirty="0" smtClean="0">
                <a:solidFill>
                  <a:srgbClr val="9F0F16"/>
                </a:solidFill>
                <a:latin typeface="经典粗仿黑" pitchFamily="49" charset="-122"/>
                <a:ea typeface="经典粗仿黑" pitchFamily="49" charset="-122"/>
              </a:rPr>
              <a:t>中国书法源远流长，甚至有人说与汉字的形成与发展同步。与中华文明一样，书法艺术被中华民族所继承并延续至今。了解书法，培养美的认知，是每个中华文明继承者的必修课。</a:t>
            </a:r>
            <a:endParaRPr lang="en-US" altLang="zh-CN" sz="2000" b="1" dirty="0">
              <a:solidFill>
                <a:srgbClr val="9F0F16"/>
              </a:solidFill>
              <a:latin typeface="经典粗仿黑" pitchFamily="49" charset="-122"/>
              <a:ea typeface="经典粗仿黑" pitchFamily="49" charset="-122"/>
            </a:endParaRPr>
          </a:p>
        </p:txBody>
      </p:sp>
      <p:pic>
        <p:nvPicPr>
          <p:cNvPr id="9221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767" t="50323" r="25388" b="13400"/>
          <a:stretch>
            <a:fillRect/>
          </a:stretch>
        </p:blipFill>
        <p:spPr bwMode="auto">
          <a:xfrm>
            <a:off x="7924800" y="293688"/>
            <a:ext cx="923925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596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r="6305" b="5252"/>
          <a:stretch>
            <a:fillRect/>
          </a:stretch>
        </p:blipFill>
        <p:spPr bwMode="auto">
          <a:xfrm>
            <a:off x="25400" y="0"/>
            <a:ext cx="911860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五边形 23"/>
          <p:cNvSpPr/>
          <p:nvPr/>
        </p:nvSpPr>
        <p:spPr>
          <a:xfrm>
            <a:off x="28575" y="601663"/>
            <a:ext cx="6300788" cy="579437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pic>
        <p:nvPicPr>
          <p:cNvPr id="3076" name="图片 29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0"/>
          <a:stretch>
            <a:fillRect/>
          </a:stretch>
        </p:blipFill>
        <p:spPr bwMode="auto">
          <a:xfrm rot="-923798">
            <a:off x="4524375" y="-479425"/>
            <a:ext cx="3609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图片 11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700" y="1593850"/>
            <a:ext cx="2127250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图片 13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113" y="1593850"/>
            <a:ext cx="2127250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图片 12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1636713"/>
            <a:ext cx="2127250" cy="208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/>
          <p:cNvSpPr/>
          <p:nvPr/>
        </p:nvSpPr>
        <p:spPr>
          <a:xfrm>
            <a:off x="766763" y="4489450"/>
            <a:ext cx="6981825" cy="90768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始汉字有关的资料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，主要是原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始社会在陶器上遗留下来的刻画符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号，但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许多文字学家认为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，只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是对原始文字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的产生起了引发的作用。“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汉字的形成时代大概不会早于夏代”，并在“夏商之际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约在公元前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世纪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形成完整的文字体系”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裘锡圭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文字学概要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》)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4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81" name="图片 2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8"/>
          <a:stretch>
            <a:fillRect/>
          </a:stretch>
        </p:blipFill>
        <p:spPr bwMode="auto">
          <a:xfrm>
            <a:off x="-2720975" y="1260475"/>
            <a:ext cx="18288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033463" y="665163"/>
            <a:ext cx="3532187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600" dirty="0" smtClean="0">
                <a:solidFill>
                  <a:schemeClr val="bg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先秦：</a:t>
            </a:r>
            <a:r>
              <a:rPr lang="zh-CN" altLang="en-US" sz="2400" spc="600" dirty="0">
                <a:solidFill>
                  <a:schemeClr val="bg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    </a:t>
            </a:r>
            <a:endParaRPr lang="zh-CN" altLang="en-US" sz="2400" spc="600" dirty="0">
              <a:solidFill>
                <a:schemeClr val="bg1"/>
              </a:solidFill>
              <a:latin typeface="叶根友刀锋黑草" panose="02010601030101010101" pitchFamily="2" charset="-122"/>
              <a:ea typeface="叶根友刀锋黑草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30213" y="620713"/>
            <a:ext cx="527050" cy="5270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3084" name="文本框 27"/>
          <p:cNvSpPr txBox="1">
            <a:spLocks noChangeArrowheads="1"/>
          </p:cNvSpPr>
          <p:nvPr/>
        </p:nvSpPr>
        <p:spPr bwMode="auto">
          <a:xfrm>
            <a:off x="409575" y="592138"/>
            <a:ext cx="57943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>
                <a:solidFill>
                  <a:srgbClr val="404040"/>
                </a:solidFill>
                <a:latin typeface="叶根友刀锋黑草" pitchFamily="2" charset="-122"/>
                <a:ea typeface="叶根友刀锋黑草" pitchFamily="2" charset="-122"/>
              </a:rPr>
              <a:t>一</a:t>
            </a:r>
          </a:p>
        </p:txBody>
      </p:sp>
      <p:sp>
        <p:nvSpPr>
          <p:cNvPr id="29" name="椭圆 28"/>
          <p:cNvSpPr/>
          <p:nvPr/>
        </p:nvSpPr>
        <p:spPr>
          <a:xfrm>
            <a:off x="468313" y="658813"/>
            <a:ext cx="450850" cy="452437"/>
          </a:xfrm>
          <a:prstGeom prst="ellipse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31" name="矩形 30"/>
          <p:cNvSpPr/>
          <p:nvPr/>
        </p:nvSpPr>
        <p:spPr>
          <a:xfrm>
            <a:off x="0" y="4654550"/>
            <a:ext cx="766763" cy="55086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32" name="矩形 31"/>
          <p:cNvSpPr/>
          <p:nvPr/>
        </p:nvSpPr>
        <p:spPr>
          <a:xfrm>
            <a:off x="7808913" y="4654550"/>
            <a:ext cx="1335087" cy="55086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pic>
        <p:nvPicPr>
          <p:cNvPr id="3088" name="图片 3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900" y="2012950"/>
            <a:ext cx="137795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9" name="图片 3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2060575"/>
            <a:ext cx="137795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90" name="图片 3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0188" y="2024063"/>
            <a:ext cx="1377950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矩形 17"/>
          <p:cNvSpPr/>
          <p:nvPr/>
        </p:nvSpPr>
        <p:spPr>
          <a:xfrm>
            <a:off x="1470025" y="2228850"/>
            <a:ext cx="979755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spc="300" dirty="0">
                <a:solidFill>
                  <a:srgbClr val="9F0F16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陶器</a:t>
            </a:r>
            <a:endParaRPr lang="en-US" altLang="zh-CN" sz="2800" b="1" spc="300" dirty="0">
              <a:solidFill>
                <a:srgbClr val="9F0F16"/>
              </a:solidFill>
              <a:latin typeface="叶根友刀锋黑草" panose="02010601030101010101" pitchFamily="2" charset="-122"/>
              <a:ea typeface="叶根友刀锋黑草" panose="02010601030101010101" pitchFamily="2" charset="-122"/>
            </a:endParaRPr>
          </a:p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spc="300" dirty="0">
                <a:solidFill>
                  <a:srgbClr val="9F0F16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刻符</a:t>
            </a:r>
            <a:endParaRPr lang="zh-CN" altLang="en-US" sz="2800" b="1" spc="300" dirty="0">
              <a:solidFill>
                <a:srgbClr val="9F0F16"/>
              </a:solidFill>
              <a:latin typeface="叶根友刀锋黑草" panose="02010601030101010101" pitchFamily="2" charset="-122"/>
              <a:ea typeface="叶根友刀锋黑草" panose="02010601030101010101" pitchFamily="2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67175" y="2262188"/>
            <a:ext cx="98296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spc="300" dirty="0" smtClean="0">
                <a:solidFill>
                  <a:srgbClr val="9F0F16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甲骨</a:t>
            </a:r>
            <a:endParaRPr lang="en-US" altLang="zh-CN" sz="2800" b="1" spc="300" dirty="0" smtClean="0">
              <a:solidFill>
                <a:srgbClr val="9F0F16"/>
              </a:solidFill>
              <a:latin typeface="叶根友刀锋黑草" panose="02010601030101010101" pitchFamily="2" charset="-122"/>
              <a:ea typeface="叶根友刀锋黑草" panose="02010601030101010101" pitchFamily="2" charset="-122"/>
            </a:endParaRPr>
          </a:p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spc="300" dirty="0" smtClean="0">
                <a:solidFill>
                  <a:srgbClr val="9F0F16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文</a:t>
            </a:r>
            <a:endParaRPr lang="zh-CN" altLang="en-US" sz="2800" b="1" spc="300" dirty="0">
              <a:solidFill>
                <a:srgbClr val="9F0F16"/>
              </a:solidFill>
              <a:latin typeface="叶根友刀锋黑草" panose="02010601030101010101" pitchFamily="2" charset="-122"/>
              <a:ea typeface="叶根友刀锋黑草" panose="02010601030101010101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816725" y="2238375"/>
            <a:ext cx="98296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spc="300" dirty="0" smtClean="0">
                <a:solidFill>
                  <a:srgbClr val="9F0F16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商代</a:t>
            </a:r>
            <a:endParaRPr lang="en-US" altLang="zh-CN" sz="2800" b="1" spc="300" dirty="0" smtClean="0">
              <a:solidFill>
                <a:srgbClr val="9F0F16"/>
              </a:solidFill>
              <a:latin typeface="叶根友刀锋黑草" panose="02010601030101010101" pitchFamily="2" charset="-122"/>
              <a:ea typeface="叶根友刀锋黑草" panose="02010601030101010101" pitchFamily="2" charset="-122"/>
            </a:endParaRPr>
          </a:p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spc="300" dirty="0" smtClean="0">
                <a:solidFill>
                  <a:srgbClr val="9F0F16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金文</a:t>
            </a:r>
            <a:endParaRPr lang="zh-CN" altLang="en-US" sz="2800" b="1" spc="300" dirty="0">
              <a:solidFill>
                <a:srgbClr val="9F0F16"/>
              </a:solidFill>
              <a:latin typeface="叶根友刀锋黑草" panose="02010601030101010101" pitchFamily="2" charset="-122"/>
              <a:ea typeface="叶根友刀锋黑草" panose="02010601030101010101" pitchFamily="2" charset="-122"/>
            </a:endParaRPr>
          </a:p>
        </p:txBody>
      </p:sp>
      <p:pic>
        <p:nvPicPr>
          <p:cNvPr id="3094" name="图片 3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3" t="10867" r="51891" b="52858"/>
          <a:stretch>
            <a:fillRect/>
          </a:stretch>
        </p:blipFill>
        <p:spPr bwMode="auto">
          <a:xfrm>
            <a:off x="7843838" y="293688"/>
            <a:ext cx="1004887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81225" y="1538287"/>
            <a:ext cx="4781550" cy="2638425"/>
          </a:xfrm>
          <a:prstGeom prst="rect">
            <a:avLst/>
          </a:prstGeom>
        </p:spPr>
      </p:pic>
      <p:sp>
        <p:nvSpPr>
          <p:cNvPr id="26" name="矩形 24"/>
          <p:cNvSpPr/>
          <p:nvPr/>
        </p:nvSpPr>
        <p:spPr>
          <a:xfrm>
            <a:off x="3588248" y="4656137"/>
            <a:ext cx="2316754" cy="373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西安仰韶文化半坡陶器刻符</a:t>
            </a:r>
            <a:endParaRPr lang="zh-CN" altLang="en-US" sz="1404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7835" y="1563647"/>
            <a:ext cx="4590756" cy="2595237"/>
          </a:xfrm>
          <a:prstGeom prst="rect">
            <a:avLst/>
          </a:prstGeom>
        </p:spPr>
      </p:pic>
      <p:sp>
        <p:nvSpPr>
          <p:cNvPr id="28" name="矩形 24"/>
          <p:cNvSpPr/>
          <p:nvPr/>
        </p:nvSpPr>
        <p:spPr>
          <a:xfrm>
            <a:off x="3303984" y="4653392"/>
            <a:ext cx="2409031" cy="3732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山东丁公村出土陶器刻符</a:t>
            </a:r>
            <a:endParaRPr lang="zh-CN" altLang="en-US" sz="1404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74545" y="1221280"/>
            <a:ext cx="2366260" cy="3307834"/>
          </a:xfrm>
          <a:prstGeom prst="rect">
            <a:avLst/>
          </a:prstGeom>
        </p:spPr>
      </p:pic>
      <p:sp>
        <p:nvSpPr>
          <p:cNvPr id="30" name="矩形 24"/>
          <p:cNvSpPr/>
          <p:nvPr/>
        </p:nvSpPr>
        <p:spPr>
          <a:xfrm>
            <a:off x="3281289" y="4578195"/>
            <a:ext cx="2282972" cy="345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祭祀狩猎涂朱牛骨刻辞</a:t>
            </a:r>
            <a:endParaRPr lang="zh-CN" altLang="en-US" sz="1404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24"/>
          <p:cNvSpPr/>
          <p:nvPr/>
        </p:nvSpPr>
        <p:spPr>
          <a:xfrm>
            <a:off x="792163" y="4810893"/>
            <a:ext cx="6981825" cy="93506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骨版巨大且完整，正反两面共有一百六十余字，背面字内填朱，色彩炫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丽。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字体瘦硬劲直，工整端严。 风格豪放，字形大小错落，生动有致，各尽其态，富有变化而又自然潇洒。</a:t>
            </a:r>
            <a:endParaRPr lang="zh-CN" altLang="en-US" sz="1404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27643" y="1223530"/>
            <a:ext cx="2242397" cy="3325399"/>
          </a:xfrm>
          <a:prstGeom prst="rect">
            <a:avLst/>
          </a:prstGeom>
        </p:spPr>
      </p:pic>
      <p:sp>
        <p:nvSpPr>
          <p:cNvPr id="35" name="矩形 24"/>
          <p:cNvSpPr/>
          <p:nvPr/>
        </p:nvSpPr>
        <p:spPr>
          <a:xfrm>
            <a:off x="765176" y="4567421"/>
            <a:ext cx="6981825" cy="90768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甲骨文发现于一八九九年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清光绪二十五年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是殷商时期刻写在龟骨，兽骨，人骨上记载占卜，祭祀等活动的文字，是经过巫史加工过的古汉字。严格地讲，只有到了甲骨文，才称得上是书法。因为甲骨文已具备了中国书法的三个基本要素：用笔，结字，章法。</a:t>
            </a:r>
            <a:endParaRPr lang="zh-CN" altLang="en-US" sz="1404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3043" y="1182871"/>
            <a:ext cx="2237009" cy="34333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24275" y="1177727"/>
            <a:ext cx="3895450" cy="40276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86480" y="1191687"/>
            <a:ext cx="3071536" cy="337053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455759" y="4621393"/>
            <a:ext cx="2041921" cy="346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西周大盂鼎铭文拓片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93739" y="4522264"/>
            <a:ext cx="7150100" cy="1215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大盂鼎是西周康王时期的著名青铜器，内壁有铭文，长达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291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字，为西周青铜器中所少有。其内容为：周王告诫盂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人名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殷代以酗酒而亡，周代则忌酒而兴，命盂一定要尽力地辅佐他，敬承文王，武王的德政。其书法体势严谨，字形，布局都十分质朴平实，用笔方圆兼备，具有端严凝重的艺术效果，是西周早期金文书法的代表作。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77610" y="1149050"/>
            <a:ext cx="3234228" cy="3419271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93738" y="4508996"/>
            <a:ext cx="715010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毛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</a:t>
            </a:r>
            <a:r>
              <a:rPr lang="zh-CN" altLang="en-US" sz="12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鼎是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西周青铜器中赫赫有名的重器之一，作于西周晚期的宣王时期。内壁铸有多达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498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的长篇铭文。其内容是周王为中兴周室，革除积弊，策命重臣毛公，要他忠心辅佐周王，以免遭丧国之祸，并赐给他大量物品，毛公为感谢周王，特铸鼎记其事。其书法是成熟的西周金文风格，结构匀称准确，线条遒劲稳健，布局妥贴，充满了理性色彩，显示出金文已发展到极其成熟的境地。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49536" y="1210591"/>
            <a:ext cx="3906348" cy="335710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784863" y="4584677"/>
            <a:ext cx="7146455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东周石鼓文为战国时代秦国刻石。每件石鼓上以籀文（大篆）刻四言诗一首，共十首，其内容为记述秦王游猎之事。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石鼓文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在书法史上有承前启后的重要地位。它的字体是典型的秦国书风，并对后来秦朝小篆的出现产生了很大影响。同时其本身的艺术成就也很高，它的结体方正匀整，舒展大方，线条饱满圆润，笔意浓厚，在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石鼓文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字里行间已经找不出象形图画的痕迹，完全是由线条组成的符号结构。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30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30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0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0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0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30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30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5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8" grpId="0"/>
      <p:bldP spid="19" grpId="0"/>
      <p:bldP spid="20" grpId="0"/>
      <p:bldP spid="26" grpId="0"/>
      <p:bldP spid="26" grpId="1"/>
      <p:bldP spid="28" grpId="0"/>
      <p:bldP spid="28" grpId="1"/>
      <p:bldP spid="30" grpId="0"/>
      <p:bldP spid="30" grpId="1"/>
      <p:bldP spid="34" grpId="0"/>
      <p:bldP spid="34" grpId="1"/>
      <p:bldP spid="35" grpId="0"/>
      <p:bldP spid="35" grpId="1"/>
      <p:bldP spid="12" grpId="0"/>
      <p:bldP spid="12" grpId="1"/>
      <p:bldP spid="13" grpId="0"/>
      <p:bldP spid="13" grpId="1"/>
      <p:bldP spid="15" grpId="0"/>
      <p:bldP spid="15" grpId="1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r="6305" b="5252"/>
          <a:stretch>
            <a:fillRect/>
          </a:stretch>
        </p:blipFill>
        <p:spPr bwMode="auto">
          <a:xfrm>
            <a:off x="12700" y="0"/>
            <a:ext cx="911860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688975" y="4518025"/>
            <a:ext cx="7119938" cy="90768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秋战国时期，各国文字差异很大，是发展经济文化的一大障碍。秦始皇兼并天下，臣相李斯主持统一全国文字，称为秦篆，又叫小篆，是在金文和石鼓文的基础上删繁就简而来。著名书法家李斯的代表作为秦泰山刻石，历代都有极高的评价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4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28575" y="601663"/>
            <a:ext cx="6300788" cy="579437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9" name="矩形 8"/>
          <p:cNvSpPr/>
          <p:nvPr/>
        </p:nvSpPr>
        <p:spPr>
          <a:xfrm>
            <a:off x="1033463" y="665163"/>
            <a:ext cx="40767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600" dirty="0" smtClean="0">
                <a:solidFill>
                  <a:schemeClr val="bg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秦代：</a:t>
            </a:r>
            <a:r>
              <a:rPr lang="zh-CN" altLang="en-US" sz="2400" spc="600" dirty="0">
                <a:solidFill>
                  <a:schemeClr val="bg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        </a:t>
            </a:r>
            <a:endParaRPr lang="zh-CN" altLang="en-US" sz="2400" spc="600" dirty="0">
              <a:solidFill>
                <a:schemeClr val="bg1"/>
              </a:solidFill>
              <a:latin typeface="叶根友刀锋黑草" panose="02010601030101010101" pitchFamily="2" charset="-122"/>
              <a:ea typeface="叶根友刀锋黑草" panose="02010601030101010101" pitchFamily="2" charset="-122"/>
            </a:endParaRPr>
          </a:p>
        </p:txBody>
      </p:sp>
      <p:pic>
        <p:nvPicPr>
          <p:cNvPr id="4102" name="图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0"/>
          <a:stretch>
            <a:fillRect/>
          </a:stretch>
        </p:blipFill>
        <p:spPr bwMode="auto">
          <a:xfrm rot="-923798">
            <a:off x="4524375" y="-479425"/>
            <a:ext cx="3609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椭圆 10"/>
          <p:cNvSpPr/>
          <p:nvPr/>
        </p:nvSpPr>
        <p:spPr>
          <a:xfrm>
            <a:off x="430213" y="620713"/>
            <a:ext cx="527050" cy="5270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4104" name="文本框 11"/>
          <p:cNvSpPr txBox="1">
            <a:spLocks noChangeArrowheads="1"/>
          </p:cNvSpPr>
          <p:nvPr/>
        </p:nvSpPr>
        <p:spPr bwMode="auto">
          <a:xfrm>
            <a:off x="409575" y="592138"/>
            <a:ext cx="5857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>
                <a:solidFill>
                  <a:srgbClr val="404040"/>
                </a:solidFill>
                <a:latin typeface="叶根友刀锋黑草" pitchFamily="2" charset="-122"/>
                <a:ea typeface="叶根友刀锋黑草" pitchFamily="2" charset="-122"/>
              </a:rPr>
              <a:t>二</a:t>
            </a:r>
          </a:p>
        </p:txBody>
      </p:sp>
      <p:sp>
        <p:nvSpPr>
          <p:cNvPr id="13" name="椭圆 12"/>
          <p:cNvSpPr/>
          <p:nvPr/>
        </p:nvSpPr>
        <p:spPr>
          <a:xfrm>
            <a:off x="468313" y="658813"/>
            <a:ext cx="450850" cy="452437"/>
          </a:xfrm>
          <a:prstGeom prst="ellipse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21" name="矩形 20"/>
          <p:cNvSpPr/>
          <p:nvPr/>
        </p:nvSpPr>
        <p:spPr>
          <a:xfrm>
            <a:off x="0" y="4654550"/>
            <a:ext cx="617538" cy="55086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22" name="矩形 21"/>
          <p:cNvSpPr/>
          <p:nvPr/>
        </p:nvSpPr>
        <p:spPr>
          <a:xfrm>
            <a:off x="7808913" y="4654550"/>
            <a:ext cx="1335087" cy="55086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pic>
        <p:nvPicPr>
          <p:cNvPr id="4108" name="图片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"/>
          <a:stretch>
            <a:fillRect/>
          </a:stretch>
        </p:blipFill>
        <p:spPr bwMode="auto">
          <a:xfrm>
            <a:off x="1952625" y="2076450"/>
            <a:ext cx="1731963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9" name="图片 1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11"/>
          <a:stretch>
            <a:fillRect/>
          </a:stretch>
        </p:blipFill>
        <p:spPr bwMode="auto">
          <a:xfrm>
            <a:off x="5140325" y="2076450"/>
            <a:ext cx="1731963" cy="155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椭圆 22"/>
          <p:cNvSpPr/>
          <p:nvPr/>
        </p:nvSpPr>
        <p:spPr>
          <a:xfrm>
            <a:off x="2373313" y="2378075"/>
            <a:ext cx="1004887" cy="1004888"/>
          </a:xfrm>
          <a:prstGeom prst="ellipse">
            <a:avLst/>
          </a:prstGeom>
          <a:solidFill>
            <a:srgbClr val="E8E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24" name="椭圆 23"/>
          <p:cNvSpPr/>
          <p:nvPr/>
        </p:nvSpPr>
        <p:spPr>
          <a:xfrm>
            <a:off x="5551488" y="2378075"/>
            <a:ext cx="1006475" cy="1004888"/>
          </a:xfrm>
          <a:prstGeom prst="ellipse">
            <a:avLst/>
          </a:prstGeom>
          <a:solidFill>
            <a:srgbClr val="E8E9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32" name="椭圆 31"/>
          <p:cNvSpPr/>
          <p:nvPr/>
        </p:nvSpPr>
        <p:spPr>
          <a:xfrm>
            <a:off x="2433638" y="2451100"/>
            <a:ext cx="860425" cy="862013"/>
          </a:xfrm>
          <a:prstGeom prst="ellipse">
            <a:avLst/>
          </a:prstGeom>
          <a:solidFill>
            <a:srgbClr val="E8E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33" name="椭圆 32"/>
          <p:cNvSpPr/>
          <p:nvPr/>
        </p:nvSpPr>
        <p:spPr>
          <a:xfrm>
            <a:off x="5613400" y="2446338"/>
            <a:ext cx="862013" cy="860425"/>
          </a:xfrm>
          <a:prstGeom prst="ellipse">
            <a:avLst/>
          </a:prstGeom>
          <a:solidFill>
            <a:srgbClr val="E8E9E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pic>
        <p:nvPicPr>
          <p:cNvPr id="4120" name="图片 40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588" y="2293938"/>
            <a:ext cx="1171575" cy="116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21" name="矩形 27"/>
          <p:cNvSpPr>
            <a:spLocks noChangeArrowheads="1"/>
          </p:cNvSpPr>
          <p:nvPr/>
        </p:nvSpPr>
        <p:spPr bwMode="auto">
          <a:xfrm>
            <a:off x="2420938" y="2614613"/>
            <a:ext cx="906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rgbClr val="9F0F16"/>
                </a:solidFill>
                <a:latin typeface="叶根友刀锋黑草" pitchFamily="2" charset="-122"/>
                <a:ea typeface="叶根友刀锋黑草" pitchFamily="2" charset="-122"/>
                <a:cs typeface="经典粗仿黑" pitchFamily="49" charset="-122"/>
              </a:rPr>
              <a:t>小篆</a:t>
            </a:r>
            <a:endParaRPr lang="zh-CN" altLang="en-US" sz="2800" dirty="0">
              <a:solidFill>
                <a:srgbClr val="9F0F16"/>
              </a:solidFill>
              <a:latin typeface="叶根友刀锋黑草" pitchFamily="2" charset="-122"/>
              <a:ea typeface="叶根友刀锋黑草" pitchFamily="2" charset="-122"/>
              <a:cs typeface="经典粗仿黑" pitchFamily="49" charset="-122"/>
            </a:endParaRPr>
          </a:p>
        </p:txBody>
      </p:sp>
      <p:pic>
        <p:nvPicPr>
          <p:cNvPr id="4123" name="图片 3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5288" y="2298700"/>
            <a:ext cx="1171575" cy="1166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26" name="矩形 29"/>
          <p:cNvSpPr>
            <a:spLocks noChangeArrowheads="1"/>
          </p:cNvSpPr>
          <p:nvPr/>
        </p:nvSpPr>
        <p:spPr bwMode="auto">
          <a:xfrm>
            <a:off x="5581650" y="2613025"/>
            <a:ext cx="90601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800" b="1" dirty="0" smtClean="0">
                <a:solidFill>
                  <a:srgbClr val="9F0F16"/>
                </a:solidFill>
                <a:latin typeface="叶根友刀锋黑草" pitchFamily="2" charset="-122"/>
                <a:ea typeface="叶根友刀锋黑草" pitchFamily="2" charset="-122"/>
                <a:cs typeface="经典粗仿黑" pitchFamily="49" charset="-122"/>
              </a:rPr>
              <a:t>秦隶</a:t>
            </a:r>
            <a:endParaRPr lang="zh-CN" altLang="en-US" sz="2800" dirty="0">
              <a:solidFill>
                <a:srgbClr val="9F0F16"/>
              </a:solidFill>
              <a:latin typeface="叶根友刀锋黑草" pitchFamily="2" charset="-122"/>
              <a:ea typeface="叶根友刀锋黑草" pitchFamily="2" charset="-122"/>
              <a:cs typeface="经典粗仿黑" pitchFamily="49" charset="-122"/>
            </a:endParaRPr>
          </a:p>
        </p:txBody>
      </p:sp>
      <p:pic>
        <p:nvPicPr>
          <p:cNvPr id="4128" name="图片 35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8" t="9424" r="73486" b="54301"/>
          <a:stretch>
            <a:fillRect/>
          </a:stretch>
        </p:blipFill>
        <p:spPr bwMode="auto">
          <a:xfrm>
            <a:off x="7843838" y="293688"/>
            <a:ext cx="1004887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" name="矩形 3"/>
          <p:cNvSpPr/>
          <p:nvPr/>
        </p:nvSpPr>
        <p:spPr>
          <a:xfrm>
            <a:off x="688975" y="4518025"/>
            <a:ext cx="7119938" cy="62677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隶书的出现是汉字书写的一大进步，是书法史上的一次革命，不但使汉字趋于方正楷模，而且在笔法上也突破了单一的中锋运笔，为以后各种书体流派奠定了基础。</a:t>
            </a:r>
            <a:endParaRPr lang="zh-CN" altLang="en-US" sz="1404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1708" y="620713"/>
            <a:ext cx="2165286" cy="379542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50469" y="4383436"/>
            <a:ext cx="1359694" cy="346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李斯泰山刻石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530850" y="1322953"/>
            <a:ext cx="308769" cy="2867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臣斯臣去疾御史大臣德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149" y="2359452"/>
            <a:ext cx="4295775" cy="17430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87023" y="1438276"/>
            <a:ext cx="4041775" cy="186156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17538" y="4543639"/>
            <a:ext cx="7113587" cy="906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一九七五年十二月在湖北出土的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云梦睡虎地秦简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，震惊了考古学界和书法界。它的出土，使现代书法家们眼界大开，亦为书法史研究提供了真正秦隶的资料。秦隶在结体上有自己特殊的时代特征，既有后世隶书的特征，又包含了篆书的特点。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410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41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41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1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41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41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41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10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/>
                                        <p:tgtEl>
                                          <p:spTgt spid="4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1000"/>
                                        <p:tgtEl>
                                          <p:spTgt spid="4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/>
                                        <p:tgtEl>
                                          <p:spTgt spid="4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4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/>
                                        <p:tgtEl>
                                          <p:spTgt spid="4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/>
                                        <p:tgtEl>
                                          <p:spTgt spid="4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/>
                                        <p:tgtEl>
                                          <p:spTgt spid="4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/>
                                        <p:tgtEl>
                                          <p:spTgt spid="4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4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000"/>
                                        <p:tgtEl>
                                          <p:spTgt spid="4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/>
                                        <p:tgtEl>
                                          <p:spTgt spid="4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4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4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4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4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4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4" grpId="2"/>
      <p:bldP spid="23" grpId="0" animBg="1"/>
      <p:bldP spid="23" grpId="1" animBg="1"/>
      <p:bldP spid="24" grpId="0" animBg="1"/>
      <p:bldP spid="24" grpId="1" animBg="1"/>
      <p:bldP spid="32" grpId="0" animBg="1"/>
      <p:bldP spid="32" grpId="1" animBg="1"/>
      <p:bldP spid="33" grpId="0" animBg="1"/>
      <p:bldP spid="33" grpId="1" animBg="1"/>
      <p:bldP spid="4121" grpId="0"/>
      <p:bldP spid="4121" grpId="1"/>
      <p:bldP spid="4126" grpId="0"/>
      <p:bldP spid="4126" grpId="1"/>
      <p:bldP spid="36" grpId="0"/>
      <p:bldP spid="36" grpId="1"/>
      <p:bldP spid="3" grpId="0"/>
      <p:bldP spid="3" grpId="1"/>
      <p:bldP spid="5" grpId="0"/>
      <p:bldP spid="5" grpId="1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r="6305" b="5252"/>
          <a:stretch>
            <a:fillRect/>
          </a:stretch>
        </p:blipFill>
        <p:spPr bwMode="auto">
          <a:xfrm>
            <a:off x="12700" y="0"/>
            <a:ext cx="911860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五边形 20"/>
          <p:cNvSpPr/>
          <p:nvPr/>
        </p:nvSpPr>
        <p:spPr>
          <a:xfrm>
            <a:off x="28575" y="601663"/>
            <a:ext cx="6300788" cy="579437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pic>
        <p:nvPicPr>
          <p:cNvPr id="5124" name="图片 21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0"/>
          <a:stretch>
            <a:fillRect/>
          </a:stretch>
        </p:blipFill>
        <p:spPr bwMode="auto">
          <a:xfrm rot="-923798">
            <a:off x="4524375" y="-479425"/>
            <a:ext cx="3609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4654550"/>
            <a:ext cx="617538" cy="55086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8" name="矩形 7"/>
          <p:cNvSpPr/>
          <p:nvPr/>
        </p:nvSpPr>
        <p:spPr>
          <a:xfrm>
            <a:off x="6330950" y="4654550"/>
            <a:ext cx="2813050" cy="55086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9" name="矩形 8"/>
          <p:cNvSpPr/>
          <p:nvPr/>
        </p:nvSpPr>
        <p:spPr>
          <a:xfrm>
            <a:off x="617538" y="4413560"/>
            <a:ext cx="5711825" cy="9350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代从公元前二零六年到公元二二零年四百二十六年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，分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为西汉和东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汉。两汉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期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间，书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法由籀篆变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隶书，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隶书变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为章草、真书、行书，至汉末，我国汉字书体已基本齐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备，真草隶篆行。</a:t>
            </a:r>
            <a:endParaRPr lang="zh-CN" altLang="en-US" sz="1404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430213" y="620713"/>
            <a:ext cx="527050" cy="5270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5134" name="文本框 10"/>
          <p:cNvSpPr txBox="1">
            <a:spLocks noChangeArrowheads="1"/>
          </p:cNvSpPr>
          <p:nvPr/>
        </p:nvSpPr>
        <p:spPr bwMode="auto">
          <a:xfrm>
            <a:off x="409575" y="592138"/>
            <a:ext cx="5826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>
                <a:solidFill>
                  <a:srgbClr val="404040"/>
                </a:solidFill>
                <a:latin typeface="叶根友刀锋黑草" pitchFamily="2" charset="-122"/>
                <a:ea typeface="叶根友刀锋黑草" pitchFamily="2" charset="-122"/>
              </a:rPr>
              <a:t>三</a:t>
            </a:r>
          </a:p>
        </p:txBody>
      </p:sp>
      <p:sp>
        <p:nvSpPr>
          <p:cNvPr id="12" name="椭圆 11"/>
          <p:cNvSpPr/>
          <p:nvPr/>
        </p:nvSpPr>
        <p:spPr>
          <a:xfrm>
            <a:off x="468313" y="658813"/>
            <a:ext cx="450850" cy="452437"/>
          </a:xfrm>
          <a:prstGeom prst="ellipse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14" name="矩形 13"/>
          <p:cNvSpPr/>
          <p:nvPr/>
        </p:nvSpPr>
        <p:spPr>
          <a:xfrm>
            <a:off x="1028700" y="679450"/>
            <a:ext cx="4572000" cy="461963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600" dirty="0" smtClean="0">
                <a:solidFill>
                  <a:schemeClr val="bg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汉代：</a:t>
            </a:r>
            <a:endParaRPr lang="zh-CN" altLang="en-US" sz="2400" b="1" spc="600" dirty="0">
              <a:solidFill>
                <a:schemeClr val="bg1"/>
              </a:solidFill>
              <a:latin typeface="叶根友刀锋黑草" panose="02010601030101010101" pitchFamily="2" charset="-122"/>
              <a:ea typeface="叶根友刀锋黑草" panose="02010601030101010101" pitchFamily="2" charset="-122"/>
            </a:endParaRPr>
          </a:p>
        </p:txBody>
      </p:sp>
      <p:pic>
        <p:nvPicPr>
          <p:cNvPr id="5137" name="图片 22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384" t="11348" r="30951" b="52377"/>
          <a:stretch>
            <a:fillRect/>
          </a:stretch>
        </p:blipFill>
        <p:spPr bwMode="auto">
          <a:xfrm>
            <a:off x="7843838" y="293688"/>
            <a:ext cx="1004887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图片 18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788" y="2214563"/>
            <a:ext cx="1377950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14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0" b="-1"/>
          <a:stretch/>
        </p:blipFill>
        <p:spPr bwMode="auto">
          <a:xfrm>
            <a:off x="3549650" y="2095500"/>
            <a:ext cx="1881188" cy="176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矩形 16"/>
          <p:cNvSpPr/>
          <p:nvPr/>
        </p:nvSpPr>
        <p:spPr>
          <a:xfrm>
            <a:off x="3902075" y="2608263"/>
            <a:ext cx="1162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>
                <a:solidFill>
                  <a:srgbClr val="9F0F16"/>
                </a:solidFill>
                <a:latin typeface="+mn-lt"/>
                <a:ea typeface="叶根友刀锋黑草" panose="02010601030101010101" pitchFamily="2" charset="-122"/>
              </a:rPr>
              <a:t>汉隶</a:t>
            </a:r>
            <a:endParaRPr lang="zh-CN" altLang="en-US" sz="2800" dirty="0">
              <a:solidFill>
                <a:srgbClr val="9F0F16"/>
              </a:solidFill>
              <a:latin typeface="+mn-lt"/>
              <a:ea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/>
          <a:srcRect t="227"/>
          <a:stretch/>
        </p:blipFill>
        <p:spPr>
          <a:xfrm>
            <a:off x="2897131" y="1180583"/>
            <a:ext cx="2611143" cy="35922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434557" y="4783238"/>
            <a:ext cx="1536292" cy="373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长沙马王堆帛书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554266" y="1292975"/>
            <a:ext cx="2478881" cy="3213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秦末汉初的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墨书手迹。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1973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年在湖南长沙马王堆三号汉墓出土。包括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战国策纵横家书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老子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甲</a:t>
            </a:r>
            <a:r>
              <a:rPr lang="zh-CN" altLang="en-US" sz="12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本和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乙</a:t>
            </a:r>
            <a:r>
              <a:rPr lang="zh-CN" altLang="en-US" sz="12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本等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，它是研究西汉书法的第一手资料，使前人争论不休的西汉有无隶书的问题迎刃而</a:t>
            </a:r>
            <a:r>
              <a:rPr lang="zh-CN" altLang="en-US" sz="12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解。</a:t>
            </a:r>
            <a:r>
              <a:rPr lang="en-US" altLang="zh-CN" sz="12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马王堆帛书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用笔沉着、遒健，给人以含蕴、圆厚之感。它的章法也独具特色，既不同于简书，也不同于石刻，纵有行、横无格，长度非常自由。有强烈的跳跃节奏感。总体反映了由篆至隶的隶变阶段的文字特征。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46906" y="1170198"/>
            <a:ext cx="4733925" cy="33474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951" y="4549275"/>
            <a:ext cx="569817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建宁四年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公元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171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六月刻，在甘肃成县天井山摩崖。此石结字高古，庄严雄伟，用笔朴厚，方圆兼备，笔力遒劲。杨守敬评论说：“方整雄伟，首尾无一缺失，尤可宝重。”碑文末刻有书写者“仇靖”二字，开创书家落款之例。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957386" y="1147763"/>
            <a:ext cx="396081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汉武都太守汉阳河阳李翕西狭颂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7967" y="1180545"/>
            <a:ext cx="2171420" cy="317658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890044" y="1209885"/>
            <a:ext cx="388753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张迁碑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41936" y="1369844"/>
            <a:ext cx="307182" cy="297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汉故谷城长荡阴令张君表颂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492942" y="1292975"/>
            <a:ext cx="306036" cy="10291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西狭颂</a:t>
            </a:r>
          </a:p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碑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615951" y="4509588"/>
            <a:ext cx="5698172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东汉碑刻。灵帝中平三年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公元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186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立，在今山东东平县。字体严密方整而多变化，于朴厚中见劲媚。用笔以方笔为主，方劲沉着、力气雄健。碑阴的题名，书法更是流畅自然，为书家所称道。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58638" y="1171817"/>
            <a:ext cx="2211358" cy="329808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2923991" y="1190186"/>
            <a:ext cx="3254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礼器碑</a:t>
            </a:r>
            <a:endParaRPr lang="zh-CN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5541566" y="1369398"/>
            <a:ext cx="36477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鲁相韩敕造孔庙礼器碑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645853" y="4458543"/>
            <a:ext cx="5668270" cy="105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永寿二年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公元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156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刻，在曲阜孔庙，此碑字体工整方纵，大小匀称，左规右矩，法度森严。用笔瘦劲刚健，轻重富于变化，捺脚特别粗壮，尖挑出锋十分清晰，是汉隶中典型的厚重，燕尾极为精彩。书势气韵沉静肃穆，典雅秀丽。翁方纲夸为汉隶中第一。此碑对以后唐代楷法的形成影响很大。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43062" y="1170229"/>
            <a:ext cx="3238638" cy="333880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2353510" y="1306834"/>
            <a:ext cx="3698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曹全碑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013801" y="1400136"/>
            <a:ext cx="337084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汉合阳令曹全碑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33689" y="4541435"/>
            <a:ext cx="568043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中平二年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公元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185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十月刻，在汉隶中此碑独树一帜，娟秀清丽，结体扁平匀称，舒展超逸，风致翩翩，笔画正行，长短兼备，与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乙瑛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礼器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同属秀逸类，但神采华丽秀美飞动，有“回眸一笑百媚生”之态，实为汉隶中的奇葩。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6571" y="1166456"/>
            <a:ext cx="5529097" cy="3346348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1276892" y="1292975"/>
            <a:ext cx="4036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史晨碑</a:t>
            </a:r>
            <a:endParaRPr lang="zh-CN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395805" y="1286333"/>
            <a:ext cx="3449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鲁相史晨祀孔子奏铭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620989" y="4629545"/>
            <a:ext cx="5667623" cy="5724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灵帝二年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公元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169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立，今在山东曲阜孔庙。书法工整，造型丰美多姿，波挑神采飞逸，章法疏密匀适，结构谨严而气韵灵动，蕴藉跌宕，笔法笔意二者俱全。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" grpId="0"/>
      <p:bldP spid="3" grpId="1"/>
      <p:bldP spid="4" grpId="0"/>
      <p:bldP spid="4" grpId="1"/>
      <p:bldP spid="6" grpId="0"/>
      <p:bldP spid="6" grpId="1"/>
      <p:bldP spid="11" grpId="0"/>
      <p:bldP spid="11" grpId="1"/>
      <p:bldP spid="15" grpId="0"/>
      <p:bldP spid="15" grpId="1"/>
      <p:bldP spid="16" grpId="0"/>
      <p:bldP spid="16" grpId="1"/>
      <p:bldP spid="17" grpId="0"/>
      <p:bldP spid="17" grpId="1"/>
      <p:bldP spid="22" grpId="0"/>
      <p:bldP spid="22" grpId="1"/>
      <p:bldP spid="24" grpId="0"/>
      <p:bldP spid="24" grpId="1"/>
      <p:bldP spid="25" grpId="0"/>
      <p:bldP spid="25" grpId="1"/>
      <p:bldP spid="26" grpId="0"/>
      <p:bldP spid="26" grpId="1"/>
      <p:bldP spid="28" grpId="0"/>
      <p:bldP spid="28" grpId="1"/>
      <p:bldP spid="29" grpId="0"/>
      <p:bldP spid="29" grpId="1"/>
      <p:bldP spid="30" grpId="0"/>
      <p:bldP spid="30" grpId="1"/>
      <p:bldP spid="32" grpId="0"/>
      <p:bldP spid="33" grpId="0"/>
      <p:bldP spid="3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r="6305" b="5252"/>
          <a:stretch>
            <a:fillRect/>
          </a:stretch>
        </p:blipFill>
        <p:spPr bwMode="auto">
          <a:xfrm>
            <a:off x="-3176" y="0"/>
            <a:ext cx="9147175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" name="五边形 20"/>
          <p:cNvSpPr/>
          <p:nvPr/>
        </p:nvSpPr>
        <p:spPr>
          <a:xfrm>
            <a:off x="28575" y="601663"/>
            <a:ext cx="6300788" cy="579437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pic>
        <p:nvPicPr>
          <p:cNvPr id="6148" name="图片 21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0"/>
          <a:stretch>
            <a:fillRect/>
          </a:stretch>
        </p:blipFill>
        <p:spPr bwMode="auto">
          <a:xfrm rot="-923798">
            <a:off x="4524375" y="-479425"/>
            <a:ext cx="3609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4360863"/>
            <a:ext cx="617538" cy="8445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9" name="矩形 8"/>
          <p:cNvSpPr/>
          <p:nvPr/>
        </p:nvSpPr>
        <p:spPr>
          <a:xfrm>
            <a:off x="8085138" y="4360863"/>
            <a:ext cx="1058862" cy="84455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10" name="椭圆 9"/>
          <p:cNvSpPr/>
          <p:nvPr/>
        </p:nvSpPr>
        <p:spPr>
          <a:xfrm>
            <a:off x="430213" y="620713"/>
            <a:ext cx="527050" cy="5270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6152" name="文本框 10"/>
          <p:cNvSpPr txBox="1">
            <a:spLocks noChangeArrowheads="1"/>
          </p:cNvSpPr>
          <p:nvPr/>
        </p:nvSpPr>
        <p:spPr bwMode="auto">
          <a:xfrm>
            <a:off x="409575" y="592138"/>
            <a:ext cx="5953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>
                <a:solidFill>
                  <a:srgbClr val="404040"/>
                </a:solidFill>
                <a:latin typeface="叶根友刀锋黑草" pitchFamily="2" charset="-122"/>
                <a:ea typeface="叶根友刀锋黑草" pitchFamily="2" charset="-122"/>
              </a:rPr>
              <a:t>四</a:t>
            </a:r>
          </a:p>
        </p:txBody>
      </p:sp>
      <p:sp>
        <p:nvSpPr>
          <p:cNvPr id="12" name="椭圆 11"/>
          <p:cNvSpPr/>
          <p:nvPr/>
        </p:nvSpPr>
        <p:spPr>
          <a:xfrm>
            <a:off x="468313" y="658813"/>
            <a:ext cx="450850" cy="452437"/>
          </a:xfrm>
          <a:prstGeom prst="ellipse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13" name="矩形 12"/>
          <p:cNvSpPr/>
          <p:nvPr/>
        </p:nvSpPr>
        <p:spPr>
          <a:xfrm>
            <a:off x="1096963" y="655638"/>
            <a:ext cx="4364037" cy="461962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600" dirty="0" smtClean="0">
                <a:solidFill>
                  <a:schemeClr val="bg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魏晋：</a:t>
            </a:r>
            <a:endParaRPr lang="zh-CN" altLang="en-US" sz="2400" b="1" spc="600" dirty="0">
              <a:solidFill>
                <a:schemeClr val="bg1"/>
              </a:solidFill>
              <a:latin typeface="叶根友刀锋黑草" panose="02010601030101010101" pitchFamily="2" charset="-122"/>
              <a:ea typeface="叶根友刀锋黑草" panose="02010601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06438" y="4198938"/>
            <a:ext cx="7378700" cy="1215974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汉字书法的发展上看，魏晋是完成书体演变的承上启下的重要历史阶段。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是真草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隶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篆行诸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体咸备俱臻完善的一代。汉隶定型化了迄今为止的方块汉字的基本形态。隶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书孕育真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楷书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，而行草书几乎是在隶书产生的同时就已经萌芽了。真书、行书、草书的定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型正是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在魏晋二百年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间。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 </a:t>
            </a:r>
          </a:p>
        </p:txBody>
      </p:sp>
      <p:pic>
        <p:nvPicPr>
          <p:cNvPr id="6156" name="图片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6288" y="2214563"/>
            <a:ext cx="1377950" cy="1370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7" name="图片 14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03"/>
          <a:stretch/>
        </p:blipFill>
        <p:spPr bwMode="auto">
          <a:xfrm>
            <a:off x="1835150" y="2171700"/>
            <a:ext cx="1881188" cy="169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矩形 16"/>
          <p:cNvSpPr/>
          <p:nvPr/>
        </p:nvSpPr>
        <p:spPr>
          <a:xfrm>
            <a:off x="2187575" y="2608263"/>
            <a:ext cx="116249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spc="600" dirty="0" smtClean="0">
                <a:solidFill>
                  <a:srgbClr val="9F0F16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魏碑</a:t>
            </a:r>
            <a:endParaRPr lang="zh-CN" altLang="en-US" sz="2800" dirty="0">
              <a:solidFill>
                <a:srgbClr val="9F0F16"/>
              </a:solidFill>
              <a:latin typeface="+mn-lt"/>
              <a:ea typeface="+mn-ea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744826" y="2067609"/>
            <a:ext cx="1707521" cy="1881187"/>
            <a:chOff x="4744826" y="2067609"/>
            <a:chExt cx="1707521" cy="1881187"/>
          </a:xfrm>
        </p:grpSpPr>
        <p:pic>
          <p:nvPicPr>
            <p:cNvPr id="6159" name="图片 1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113" y="2284413"/>
              <a:ext cx="1377950" cy="1370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0" name="图片 15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12"/>
            <a:stretch/>
          </p:blipFill>
          <p:spPr bwMode="auto">
            <a:xfrm rot="18636785">
              <a:off x="4657993" y="2154442"/>
              <a:ext cx="1881187" cy="1707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矩形 17"/>
            <p:cNvSpPr/>
            <p:nvPr/>
          </p:nvSpPr>
          <p:spPr>
            <a:xfrm>
              <a:off x="4960938" y="2651125"/>
              <a:ext cx="116249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7132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600" dirty="0" smtClean="0">
                  <a:solidFill>
                    <a:srgbClr val="9F0F16"/>
                  </a:solidFill>
                  <a:latin typeface="叶根友刀锋黑草" panose="02010601030101010101" pitchFamily="2" charset="-122"/>
                  <a:ea typeface="叶根友刀锋黑草" panose="02010601030101010101" pitchFamily="2" charset="-122"/>
                </a:rPr>
                <a:t>书圣</a:t>
              </a:r>
              <a:endParaRPr lang="zh-CN" altLang="en-US" sz="2800" dirty="0">
                <a:solidFill>
                  <a:srgbClr val="9F0F16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6162" name="图片 2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651" t="12311" r="9683" b="51414"/>
          <a:stretch>
            <a:fillRect/>
          </a:stretch>
        </p:blipFill>
        <p:spPr bwMode="auto">
          <a:xfrm>
            <a:off x="7843838" y="293688"/>
            <a:ext cx="1004887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5" name="Group 24"/>
          <p:cNvGrpSpPr/>
          <p:nvPr/>
        </p:nvGrpSpPr>
        <p:grpSpPr>
          <a:xfrm>
            <a:off x="1987495" y="2087803"/>
            <a:ext cx="1707521" cy="1881187"/>
            <a:chOff x="4744826" y="2067609"/>
            <a:chExt cx="1707521" cy="1881187"/>
          </a:xfrm>
        </p:grpSpPr>
        <p:pic>
          <p:nvPicPr>
            <p:cNvPr id="26" name="图片 1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113" y="2284413"/>
              <a:ext cx="1377950" cy="1370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图片 15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12"/>
            <a:stretch/>
          </p:blipFill>
          <p:spPr bwMode="auto">
            <a:xfrm rot="18636785">
              <a:off x="4657993" y="2154442"/>
              <a:ext cx="1881187" cy="1707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矩形 17"/>
            <p:cNvSpPr/>
            <p:nvPr/>
          </p:nvSpPr>
          <p:spPr>
            <a:xfrm>
              <a:off x="4757738" y="2651125"/>
              <a:ext cx="16514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7132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600" dirty="0" smtClean="0">
                  <a:solidFill>
                    <a:srgbClr val="9F0F16"/>
                  </a:solidFill>
                  <a:latin typeface="叶根友刀锋黑草" panose="02010601030101010101" pitchFamily="2" charset="-122"/>
                  <a:ea typeface="叶根友刀锋黑草" panose="02010601030101010101" pitchFamily="2" charset="-122"/>
                </a:rPr>
                <a:t>王献之</a:t>
              </a:r>
              <a:endParaRPr lang="zh-CN" altLang="en-US" sz="2800" dirty="0">
                <a:solidFill>
                  <a:srgbClr val="9F0F16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969270" y="2087804"/>
            <a:ext cx="1726359" cy="1881187"/>
            <a:chOff x="4725988" y="2067609"/>
            <a:chExt cx="1726359" cy="1881187"/>
          </a:xfrm>
        </p:grpSpPr>
        <p:pic>
          <p:nvPicPr>
            <p:cNvPr id="30" name="图片 1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113" y="2284413"/>
              <a:ext cx="1377950" cy="1370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图片 15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12"/>
            <a:stretch/>
          </p:blipFill>
          <p:spPr bwMode="auto">
            <a:xfrm rot="18636785">
              <a:off x="4657993" y="2154442"/>
              <a:ext cx="1881187" cy="1707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矩形 17"/>
            <p:cNvSpPr/>
            <p:nvPr/>
          </p:nvSpPr>
          <p:spPr>
            <a:xfrm>
              <a:off x="4725988" y="2651125"/>
              <a:ext cx="1651414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7132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600" dirty="0">
                  <a:solidFill>
                    <a:srgbClr val="9F0F16"/>
                  </a:solidFill>
                  <a:latin typeface="+mn-lt"/>
                  <a:ea typeface="叶根友刀锋黑草" panose="02010601030101010101" pitchFamily="2" charset="-122"/>
                </a:rPr>
                <a:t>王羲之</a:t>
              </a:r>
              <a:endParaRPr lang="zh-CN" altLang="en-US" sz="2800" dirty="0">
                <a:solidFill>
                  <a:srgbClr val="9F0F16"/>
                </a:solidFill>
                <a:latin typeface="+mn-lt"/>
                <a:ea typeface="+mn-ea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1990973" y="2087805"/>
            <a:ext cx="1707521" cy="1881187"/>
            <a:chOff x="4744826" y="2067609"/>
            <a:chExt cx="1707521" cy="1881187"/>
          </a:xfrm>
        </p:grpSpPr>
        <p:pic>
          <p:nvPicPr>
            <p:cNvPr id="22" name="图片 19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7113" y="2284413"/>
              <a:ext cx="1377950" cy="1370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图片 15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612"/>
            <a:stretch/>
          </p:blipFill>
          <p:spPr bwMode="auto">
            <a:xfrm rot="18636785">
              <a:off x="4657993" y="2154442"/>
              <a:ext cx="1881187" cy="17075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矩形 17"/>
            <p:cNvSpPr/>
            <p:nvPr/>
          </p:nvSpPr>
          <p:spPr>
            <a:xfrm>
              <a:off x="4960938" y="2651125"/>
              <a:ext cx="1162498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defTabSz="713232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3200" b="1" spc="600" dirty="0">
                  <a:solidFill>
                    <a:srgbClr val="9F0F16"/>
                  </a:solidFill>
                  <a:latin typeface="+mn-lt"/>
                  <a:ea typeface="叶根友刀锋黑草" panose="02010601030101010101" pitchFamily="2" charset="-122"/>
                </a:rPr>
                <a:t>王洵</a:t>
              </a:r>
              <a:endParaRPr lang="zh-CN" altLang="en-US" sz="2800" dirty="0">
                <a:solidFill>
                  <a:srgbClr val="9F0F16"/>
                </a:solidFill>
                <a:latin typeface="+mn-lt"/>
                <a:ea typeface="+mn-ea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48232" y="1171575"/>
            <a:ext cx="2711450" cy="30881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0912" y="1271144"/>
            <a:ext cx="3374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宣示表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07231" y="4352512"/>
            <a:ext cx="7391399" cy="935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钟繇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(151-230)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字元常，三国魏颍川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今河南许昌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人。因为做过太傅，世称“钟太傅”。他的书法，以曹喜、蔡邕、刘德升为师，博采众长，兼善各体，尤精小楷。结构朴实严谨，笔势自然，开创了由隶书到楷书的新貌。和晋代王羲之并称“钟王”。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957824" y="1185474"/>
            <a:ext cx="2510385" cy="31127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450572" y="1269554"/>
            <a:ext cx="41598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荐季直表</a:t>
            </a:r>
            <a:endParaRPr lang="zh-CN" alt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1242" y="1164458"/>
            <a:ext cx="4143375" cy="40719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49735" y="3713214"/>
            <a:ext cx="4135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陆机</a:t>
            </a:r>
            <a:endParaRPr lang="zh-CN" altLang="en-US" b="1" dirty="0"/>
          </a:p>
        </p:txBody>
      </p:sp>
      <p:sp>
        <p:nvSpPr>
          <p:cNvPr id="44" name="TextBox 43"/>
          <p:cNvSpPr txBox="1"/>
          <p:nvPr/>
        </p:nvSpPr>
        <p:spPr>
          <a:xfrm>
            <a:off x="1833769" y="1279492"/>
            <a:ext cx="4135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平复帖</a:t>
            </a:r>
          </a:p>
        </p:txBody>
      </p:sp>
      <p:sp>
        <p:nvSpPr>
          <p:cNvPr id="19" name="Rectangle 18"/>
          <p:cNvSpPr/>
          <p:nvPr/>
        </p:nvSpPr>
        <p:spPr>
          <a:xfrm rot="2182705">
            <a:off x="6528883" y="1605534"/>
            <a:ext cx="15760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真迹</a:t>
            </a:r>
            <a:endParaRPr lang="en-US" altLang="zh-CN" sz="5400" b="1" cap="none" spc="0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 rotWithShape="1">
          <a:blip r:embed="rId10"/>
          <a:srcRect b="809"/>
          <a:stretch/>
        </p:blipFill>
        <p:spPr>
          <a:xfrm>
            <a:off x="2977803" y="1159733"/>
            <a:ext cx="2847975" cy="3542968"/>
          </a:xfrm>
          <a:prstGeom prst="rect">
            <a:avLst/>
          </a:prstGeom>
        </p:spPr>
      </p:pic>
      <p:sp>
        <p:nvSpPr>
          <p:cNvPr id="39" name="TextBox 38"/>
          <p:cNvSpPr txBox="1"/>
          <p:nvPr/>
        </p:nvSpPr>
        <p:spPr>
          <a:xfrm>
            <a:off x="3834535" y="4748046"/>
            <a:ext cx="1633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王羲之</a:t>
            </a:r>
            <a:r>
              <a:rPr lang="en-US" altLang="zh-CN" b="1" dirty="0"/>
              <a:t>(303-361)</a:t>
            </a:r>
            <a:endParaRPr lang="zh-CN" altLang="en-US" dirty="0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8854" y="1159733"/>
            <a:ext cx="2602418" cy="3729628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2691504" y="1284387"/>
            <a:ext cx="35181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稽首和南帖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914678" y="3735810"/>
            <a:ext cx="364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卫铄</a:t>
            </a:r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0070" y="1171575"/>
            <a:ext cx="4733184" cy="408942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530609" y="1277369"/>
            <a:ext cx="4012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乐毅论</a:t>
            </a:r>
          </a:p>
        </p:txBody>
      </p:sp>
      <p:pic>
        <p:nvPicPr>
          <p:cNvPr id="47" name="Picture 4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40694" y="1181302"/>
            <a:ext cx="3231334" cy="4056115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2131857" y="1337311"/>
            <a:ext cx="42828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东方朔画赞</a:t>
            </a:r>
          </a:p>
        </p:txBody>
      </p:sp>
      <p:pic>
        <p:nvPicPr>
          <p:cNvPr id="57" name="Picture 5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15859" y="1172927"/>
            <a:ext cx="4333875" cy="268605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785410" y="1306090"/>
            <a:ext cx="3544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黄庭经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09908" y="4183166"/>
            <a:ext cx="7513507" cy="1215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王羲之的楷书如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乐毅论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黄庭经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东方朔画赞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等“在南朝即脍炙人口”，对后世影响很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他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正体世称“书之圣”。王羲之在书法上是个革新家，他的主要成就还是表现在行书和草书上。他的行草书又被世人尊为“草之圣”。他把散见于前代、当代的书法作品中的一些用笔、结字优点，融合统一在一种崭新的书法作品中。</a:t>
            </a:r>
          </a:p>
        </p:txBody>
      </p:sp>
      <p:sp>
        <p:nvSpPr>
          <p:cNvPr id="51" name="Rectangle 50"/>
          <p:cNvSpPr/>
          <p:nvPr/>
        </p:nvSpPr>
        <p:spPr>
          <a:xfrm rot="19659691">
            <a:off x="-18291" y="2652554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</a:rPr>
              <a:t>换鹅贴</a:t>
            </a:r>
            <a:endParaRPr lang="en-US" altLang="zh-CN" sz="54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18083" y="1171639"/>
            <a:ext cx="8704656" cy="2848040"/>
          </a:xfrm>
          <a:prstGeom prst="rect">
            <a:avLst/>
          </a:prstGeom>
        </p:spPr>
      </p:pic>
      <p:sp>
        <p:nvSpPr>
          <p:cNvPr id="53" name="TextBox 52"/>
          <p:cNvSpPr txBox="1"/>
          <p:nvPr/>
        </p:nvSpPr>
        <p:spPr>
          <a:xfrm>
            <a:off x="617538" y="4197799"/>
            <a:ext cx="7454108" cy="12159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这篇文字，是王羲之于东晋永和九年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公元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353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月三日和一些文人举行“修契”宴会上，为他们的诗写的序文手稿。共二十八行，三百二十四字，章法、结构、笔法都很完美，是他三十三岁时的得意之作。后人评道“右军字体，古法一变。其雄秀之气，出于天然， 故古今以为师法”。因此，历代书家都推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兰亭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为“行书第一”</a:t>
            </a:r>
          </a:p>
        </p:txBody>
      </p:sp>
      <p:pic>
        <p:nvPicPr>
          <p:cNvPr id="54" name="Picture 5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21319" y="592138"/>
            <a:ext cx="5085661" cy="4714604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1712171" y="1213869"/>
            <a:ext cx="3087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丧乱帖</a:t>
            </a:r>
            <a:endParaRPr lang="zh-CN" altLang="en-US" b="1" dirty="0"/>
          </a:p>
        </p:txBody>
      </p:sp>
      <p:sp>
        <p:nvSpPr>
          <p:cNvPr id="56" name="TextBox 55"/>
          <p:cNvSpPr txBox="1"/>
          <p:nvPr/>
        </p:nvSpPr>
        <p:spPr>
          <a:xfrm>
            <a:off x="7246825" y="949011"/>
            <a:ext cx="1817806" cy="3463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现藏日本帝室。帖上还引有朱文“延历敕定”三印，延历相当于我国唐德宗建中三年至唐顺宗永贞元年，可见此帖是唐代传入日本的。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丧乱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二谢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得示帖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笔法精妙，结体多欹侧取姿。有奇宕潇洒之致，是王羲之所创造的最新体势的典型作品。</a:t>
            </a:r>
          </a:p>
        </p:txBody>
      </p:sp>
      <p:pic>
        <p:nvPicPr>
          <p:cNvPr id="58" name="Picture 5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259866" y="1186928"/>
            <a:ext cx="4776587" cy="3088797"/>
          </a:xfrm>
          <a:prstGeom prst="rect">
            <a:avLst/>
          </a:prstGeom>
        </p:spPr>
      </p:pic>
      <p:sp>
        <p:nvSpPr>
          <p:cNvPr id="59" name="TextBox 58"/>
          <p:cNvSpPr txBox="1"/>
          <p:nvPr/>
        </p:nvSpPr>
        <p:spPr>
          <a:xfrm>
            <a:off x="1880842" y="1221186"/>
            <a:ext cx="30113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洛神赋</a:t>
            </a:r>
            <a:endParaRPr lang="zh-CN" altLang="en-US" b="1" dirty="0"/>
          </a:p>
        </p:txBody>
      </p:sp>
      <p:sp>
        <p:nvSpPr>
          <p:cNvPr id="60" name="TextBox 59"/>
          <p:cNvSpPr txBox="1"/>
          <p:nvPr/>
        </p:nvSpPr>
        <p:spPr>
          <a:xfrm>
            <a:off x="617537" y="4192383"/>
            <a:ext cx="7442816" cy="1496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子敬，王羲之的第七个儿子。官至中书令，世称“王大令”。他的书法，兼精楷、行、草、隶各体。幼时从他父亲学书，后来取法张芝，别创新法，自成一家，与父齐名，人称“二王”。南朝宋，齐，梁，陈之间，人多崇尚他的字。他的楷书以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洛神赋十三行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为代表，用笔外拓，结体匀称严整，如大家闺秀，姿态妩媚雍容。其行书以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鸭头丸帖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最著。草书名作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中秋帖</a:t>
            </a:r>
            <a:r>
              <a:rPr lang="en-US" altLang="zh-CN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4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" name="Picture 60"/>
          <p:cNvPicPr>
            <a:picLocks noChangeAspect="1"/>
          </p:cNvPicPr>
          <p:nvPr/>
        </p:nvPicPr>
        <p:blipFill rotWithShape="1">
          <a:blip r:embed="rId18"/>
          <a:srcRect l="2189" r="1"/>
          <a:stretch/>
        </p:blipFill>
        <p:spPr>
          <a:xfrm>
            <a:off x="2137142" y="620463"/>
            <a:ext cx="2136044" cy="4714542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1675326" y="1212237"/>
            <a:ext cx="39547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鸭头丸帖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362265" y="1198717"/>
            <a:ext cx="3205159" cy="373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鸭头丸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故不佳。明当必集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当与君相见。</a:t>
            </a:r>
          </a:p>
        </p:txBody>
      </p:sp>
      <p:sp>
        <p:nvSpPr>
          <p:cNvPr id="6144" name="TextBox 6143"/>
          <p:cNvSpPr txBox="1"/>
          <p:nvPr/>
        </p:nvSpPr>
        <p:spPr>
          <a:xfrm>
            <a:off x="4281151" y="1452716"/>
            <a:ext cx="3950037" cy="4213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dirty="0"/>
              <a:t>《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鸭头丸帖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是东晋书法家王献之写在绢上的一件优秀草书作品，此帖现藏于上海博物馆，共有两行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。这幅作品运笔非常熟练，笔画劲利灵动，风神散逸，主要有以下一些特征“笔锋人纸灵巧而又变化多姿，方笔、圆笔、侧锋、藏锋都有，如“鸭”、“当”两字起笔处是顺着笔锋直接入笔，“故”字起笔是侧锋，“头”、“不”等字与上一字相连，所以是逆锋起笔，但也有以顿笔和藏锋起笔的，如“明、君”等字。字与字之间气脉贯通，连中有断，如第一行“明当必”，第二行的“集当与”笔画连绵，而“佳、明”，“与、君”等字之间重新起笔，调整笔锋，但暗中还是有呼应，，断连结合使整幅字有疏有密，空白灵活。帖中的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字曲直结合：横竖较直，有刚劲之美；又有圆转外拓的曲笔，有遒婉之美，用墨巧妙自然，墨色有枯有润，变化丰富。章法上行距很宽，显得萧散疏朗，堪称是一幅不拘法则而又无处不存在法则、妩媚秀丽而又散朗洒脱的草书精品。</a:t>
            </a:r>
          </a:p>
        </p:txBody>
      </p:sp>
      <p:pic>
        <p:nvPicPr>
          <p:cNvPr id="6145" name="Picture 614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975279" y="1215420"/>
            <a:ext cx="1968994" cy="4104107"/>
          </a:xfrm>
          <a:prstGeom prst="rect">
            <a:avLst/>
          </a:prstGeom>
        </p:spPr>
      </p:pic>
      <p:pic>
        <p:nvPicPr>
          <p:cNvPr id="6147" name="Picture 614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82644" y="1238068"/>
            <a:ext cx="2402875" cy="4061330"/>
          </a:xfrm>
          <a:prstGeom prst="rect">
            <a:avLst/>
          </a:prstGeom>
        </p:spPr>
      </p:pic>
      <p:pic>
        <p:nvPicPr>
          <p:cNvPr id="6149" name="Picture 6148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33237" y="1669381"/>
            <a:ext cx="3679070" cy="27354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1.11111E-6 L -0.30034 0.00556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17" y="2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-2.22222E-6 L 0.44792 -0.20444 " pathEditMode="relative" rAng="0" ptsTypes="AA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396" y="-1022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-2.22222E-6 L 0.60105 0.08778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052" y="4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-2.22222E-6 L 0.26736 0.08778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68" y="4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500"/>
                            </p:stCondLst>
                            <p:childTnLst>
                              <p:par>
                                <p:cTn id="1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1" fill="hold">
                            <p:stCondLst>
                              <p:cond delay="500"/>
                            </p:stCondLst>
                            <p:childTnLst>
                              <p:par>
                                <p:cTn id="18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000"/>
                            </p:stCondLst>
                            <p:childTnLst>
                              <p:par>
                                <p:cTn id="1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8" dur="3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1" dur="5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5000"/>
                            </p:stCondLst>
                            <p:childTnLst>
                              <p:par>
                                <p:cTn id="20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500"/>
                            </p:stCondLst>
                            <p:childTnLst>
                              <p:par>
                                <p:cTn id="2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0"/>
                            </p:stCondLst>
                            <p:childTnLst>
                              <p:par>
                                <p:cTn id="2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1000"/>
                            </p:stCondLst>
                            <p:childTnLst>
                              <p:par>
                                <p:cTn id="23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2" fill="hold">
                      <p:stCondLst>
                        <p:cond delay="indefinite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500"/>
                            </p:stCondLst>
                            <p:childTnLst>
                              <p:par>
                                <p:cTn id="2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000"/>
                            </p:stCondLst>
                            <p:childTnLst>
                              <p:par>
                                <p:cTn id="2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3" fill="hold">
                            <p:stCondLst>
                              <p:cond delay="2000"/>
                            </p:stCondLst>
                            <p:childTnLst>
                              <p:par>
                                <p:cTn id="26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6" dur="500"/>
                                        <p:tgtEl>
                                          <p:spTgt spid="6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9" dur="3000"/>
                                        <p:tgtEl>
                                          <p:spTgt spid="6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0" fill="hold">
                            <p:stCondLst>
                              <p:cond delay="3000"/>
                            </p:stCondLst>
                            <p:childTnLst>
                              <p:par>
                                <p:cTn id="2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3000"/>
                                        <p:tgtEl>
                                          <p:spTgt spid="6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4" fill="hold">
                            <p:stCondLst>
                              <p:cond delay="6000"/>
                            </p:stCondLst>
                            <p:childTnLst>
                              <p:par>
                                <p:cTn id="2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7" dur="30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5" grpId="0"/>
      <p:bldP spid="5" grpId="1"/>
      <p:bldP spid="6" grpId="0"/>
      <p:bldP spid="6" grpId="1"/>
      <p:bldP spid="11" grpId="0"/>
      <p:bldP spid="11" grpId="1"/>
      <p:bldP spid="16" grpId="0"/>
      <p:bldP spid="16" grpId="1"/>
      <p:bldP spid="44" grpId="0"/>
      <p:bldP spid="44" grpId="1"/>
      <p:bldP spid="19" grpId="0"/>
      <p:bldP spid="19" grpId="1"/>
      <p:bldP spid="39" grpId="0"/>
      <p:bldP spid="39" grpId="1"/>
      <p:bldP spid="41" grpId="0"/>
      <p:bldP spid="41" grpId="1"/>
      <p:bldP spid="42" grpId="0"/>
      <p:bldP spid="42" grpId="1"/>
      <p:bldP spid="45" grpId="0"/>
      <p:bldP spid="45" grpId="1"/>
      <p:bldP spid="48" grpId="0"/>
      <p:bldP spid="48" grpId="1"/>
      <p:bldP spid="49" grpId="0"/>
      <p:bldP spid="49" grpId="1"/>
      <p:bldP spid="50" grpId="0"/>
      <p:bldP spid="50" grpId="1"/>
      <p:bldP spid="51" grpId="0"/>
      <p:bldP spid="51" grpId="1"/>
      <p:bldP spid="53" grpId="0"/>
      <p:bldP spid="53" grpId="1"/>
      <p:bldP spid="55" grpId="0"/>
      <p:bldP spid="55" grpId="1"/>
      <p:bldP spid="56" grpId="0"/>
      <p:bldP spid="56" grpId="1"/>
      <p:bldP spid="59" grpId="0"/>
      <p:bldP spid="59" grpId="1"/>
      <p:bldP spid="60" grpId="0"/>
      <p:bldP spid="60" grpId="1"/>
      <p:bldP spid="62" grpId="0"/>
      <p:bldP spid="62" grpId="1"/>
      <p:bldP spid="63" grpId="0"/>
      <p:bldP spid="63" grpId="1"/>
      <p:bldP spid="6144" grpId="0"/>
      <p:bldP spid="6144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r="6305" b="5252"/>
          <a:stretch>
            <a:fillRect/>
          </a:stretch>
        </p:blipFill>
        <p:spPr bwMode="auto">
          <a:xfrm>
            <a:off x="0" y="0"/>
            <a:ext cx="914400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五边形 23"/>
          <p:cNvSpPr/>
          <p:nvPr/>
        </p:nvSpPr>
        <p:spPr>
          <a:xfrm>
            <a:off x="28575" y="601663"/>
            <a:ext cx="6300788" cy="579437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pic>
        <p:nvPicPr>
          <p:cNvPr id="3076" name="图片 29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0"/>
          <a:stretch>
            <a:fillRect/>
          </a:stretch>
        </p:blipFill>
        <p:spPr bwMode="auto">
          <a:xfrm rot="-923798">
            <a:off x="4524375" y="-479425"/>
            <a:ext cx="3609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图片 12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1636713"/>
            <a:ext cx="2127250" cy="208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/>
          <p:cNvSpPr/>
          <p:nvPr/>
        </p:nvSpPr>
        <p:spPr>
          <a:xfrm>
            <a:off x="723974" y="3919538"/>
            <a:ext cx="7119864" cy="1777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晋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八王之乱，王室内讧以后，势力逐渐衰微。在北方，随着西晋的灭亡。形成了“五胡十六国”的混乱时期。后拓跋氏结束十六国，建立北魏，促成了一百四十九年的相对统一。这是北朝。晋室东迁至灭亡，从公元三一七年至公元四二零年，是南朝。此时书法，也继承东晋的风气，上至帝王，下至士庶都非常喜好。南北朝书法家灿若群星，无名书家为其主流。南北朝书法以魏碑最胜。魏碑，是北魏以及与北魏书风相近的南北朝碑志石刻书法的泛称，是汉代隶书向唐代楷书发展的过渡时期书法。</a:t>
            </a:r>
            <a:endParaRPr lang="zh-CN" altLang="en-US" sz="1404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81" name="图片 2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8"/>
          <a:stretch>
            <a:fillRect/>
          </a:stretch>
        </p:blipFill>
        <p:spPr bwMode="auto">
          <a:xfrm>
            <a:off x="-2720975" y="1260475"/>
            <a:ext cx="18288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033463" y="665163"/>
            <a:ext cx="3532187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600" dirty="0" smtClean="0">
                <a:solidFill>
                  <a:schemeClr val="bg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南北朝：</a:t>
            </a:r>
            <a:r>
              <a:rPr lang="zh-CN" altLang="en-US" sz="2400" spc="600" dirty="0">
                <a:solidFill>
                  <a:schemeClr val="bg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    </a:t>
            </a:r>
            <a:endParaRPr lang="zh-CN" altLang="en-US" sz="2400" spc="600" dirty="0">
              <a:solidFill>
                <a:schemeClr val="bg1"/>
              </a:solidFill>
              <a:latin typeface="叶根友刀锋黑草" panose="02010601030101010101" pitchFamily="2" charset="-122"/>
              <a:ea typeface="叶根友刀锋黑草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30213" y="620713"/>
            <a:ext cx="527050" cy="5270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3084" name="文本框 27"/>
          <p:cNvSpPr txBox="1">
            <a:spLocks noChangeArrowheads="1"/>
          </p:cNvSpPr>
          <p:nvPr/>
        </p:nvSpPr>
        <p:spPr bwMode="auto">
          <a:xfrm>
            <a:off x="409575" y="592138"/>
            <a:ext cx="5950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 smtClean="0">
                <a:solidFill>
                  <a:srgbClr val="404040"/>
                </a:solidFill>
                <a:latin typeface="叶根友刀锋黑草" pitchFamily="2" charset="-122"/>
                <a:ea typeface="叶根友刀锋黑草" pitchFamily="2" charset="-122"/>
              </a:rPr>
              <a:t>五</a:t>
            </a:r>
            <a:endParaRPr lang="zh-CN" altLang="en-US" sz="3200" dirty="0">
              <a:solidFill>
                <a:srgbClr val="404040"/>
              </a:solidFill>
              <a:latin typeface="叶根友刀锋黑草" pitchFamily="2" charset="-122"/>
              <a:ea typeface="叶根友刀锋黑草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68313" y="658813"/>
            <a:ext cx="450850" cy="452437"/>
          </a:xfrm>
          <a:prstGeom prst="ellipse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31" name="矩形 30"/>
          <p:cNvSpPr/>
          <p:nvPr/>
        </p:nvSpPr>
        <p:spPr>
          <a:xfrm>
            <a:off x="0" y="4654550"/>
            <a:ext cx="766763" cy="55086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32" name="矩形 31"/>
          <p:cNvSpPr/>
          <p:nvPr/>
        </p:nvSpPr>
        <p:spPr>
          <a:xfrm>
            <a:off x="7808913" y="4654550"/>
            <a:ext cx="1335087" cy="55086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pic>
        <p:nvPicPr>
          <p:cNvPr id="3089" name="图片 3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2060575"/>
            <a:ext cx="137795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4067175" y="2432310"/>
            <a:ext cx="9829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spc="300" dirty="0">
                <a:solidFill>
                  <a:srgbClr val="9F0F16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魏碑</a:t>
            </a:r>
            <a:endParaRPr lang="en-US" altLang="zh-CN" sz="2800" b="1" spc="300" dirty="0" smtClean="0">
              <a:solidFill>
                <a:srgbClr val="9F0F16"/>
              </a:solidFill>
              <a:latin typeface="叶根友刀锋黑草" panose="02010601030101010101" pitchFamily="2" charset="-122"/>
              <a:ea typeface="叶根友刀锋黑草" panose="02010601030101010101" pitchFamily="2" charset="-122"/>
            </a:endParaRPr>
          </a:p>
        </p:txBody>
      </p:sp>
      <p:pic>
        <p:nvPicPr>
          <p:cNvPr id="3094" name="图片 3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3" t="10867" r="51891" b="52858"/>
          <a:stretch>
            <a:fillRect/>
          </a:stretch>
        </p:blipFill>
        <p:spPr bwMode="auto">
          <a:xfrm>
            <a:off x="7843838" y="293688"/>
            <a:ext cx="1004887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17995" y="1192791"/>
            <a:ext cx="5308010" cy="34078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329749" y="4673806"/>
            <a:ext cx="4674191" cy="626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智永是王羲之的七代孙，此为智永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真草千字文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，线条饱满，笔意飞动，运笔，结体的技巧都十分精熟。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24920" y="1166457"/>
            <a:ext cx="2607382" cy="3219883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2771392" y="1389063"/>
            <a:ext cx="3292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张猛龙碑</a:t>
            </a:r>
            <a:endParaRPr lang="zh-CN" altLang="en-US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680632" y="4386340"/>
            <a:ext cx="7214412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此碑立于北魏明孝帝正光三年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五二二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，全称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魏鲁郡太守张府君清颂之碑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，现在山东曲阜孔庙中。是魏碑后期佳作之一。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张猛龙碑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运笔刚健挺劲、斩钉截铁，可看作是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始平公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的风格的延续和发展。如横、直划的方笔起笔，折处的方棱及三角形的点等，都保留了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始平公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的旧貌；但也并非笔笔都方，而是变化多端，有方有圆，比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始平公</a:t>
            </a:r>
            <a:r>
              <a:rPr lang="en-US" altLang="zh-CN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更精美细腻。此外，较之早期魏碑，我们不难看出魏碑由粗到细的演变过程。</a:t>
            </a:r>
          </a:p>
        </p:txBody>
      </p:sp>
    </p:spTree>
    <p:extLst>
      <p:ext uri="{BB962C8B-B14F-4D97-AF65-F5344CB8AC3E}">
        <p14:creationId xmlns:p14="http://schemas.microsoft.com/office/powerpoint/2010/main" val="720740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0" grpId="0"/>
      <p:bldP spid="10" grpId="1"/>
      <p:bldP spid="22" grpId="0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r="6305" b="5252"/>
          <a:stretch>
            <a:fillRect/>
          </a:stretch>
        </p:blipFill>
        <p:spPr bwMode="auto">
          <a:xfrm>
            <a:off x="0" y="0"/>
            <a:ext cx="914400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五边形 23"/>
          <p:cNvSpPr/>
          <p:nvPr/>
        </p:nvSpPr>
        <p:spPr>
          <a:xfrm>
            <a:off x="28575" y="601663"/>
            <a:ext cx="6300788" cy="579437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pic>
        <p:nvPicPr>
          <p:cNvPr id="3076" name="图片 29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0"/>
          <a:stretch>
            <a:fillRect/>
          </a:stretch>
        </p:blipFill>
        <p:spPr bwMode="auto">
          <a:xfrm rot="-923798">
            <a:off x="4524375" y="-479425"/>
            <a:ext cx="3609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图片 12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1636713"/>
            <a:ext cx="2127250" cy="208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/>
          <p:cNvSpPr/>
          <p:nvPr/>
        </p:nvSpPr>
        <p:spPr>
          <a:xfrm>
            <a:off x="723974" y="3919538"/>
            <a:ext cx="7119864" cy="1777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唐代文化博大精深、辉煌灿烂，达到了中国封建文化的最高峰，可谓“书至初唐而极盛。”唐代墨迹流传至今者也比前代为多，大量碑版留下了宝贵的书法作品。整个唐代书法，对前代既有继承又有革新。初唐书家有虞世南、欧阳询、褚遂良、薛稷、陆柬之等，此后有创造性的还有李邕、张旭、颜真卿、柳公权、释怀素、钟绍京、孙过庭。唐太宗李世民和诗人李白也是值得一提的大书家。楷书、行书、草书发展到唐代都跨入了一个新的境地，时代特点十分突出，对后代的影响远远超过了以前任何一个时代。</a:t>
            </a:r>
            <a:endParaRPr lang="zh-CN" altLang="en-US" sz="1404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81" name="图片 2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8"/>
          <a:stretch>
            <a:fillRect/>
          </a:stretch>
        </p:blipFill>
        <p:spPr bwMode="auto">
          <a:xfrm>
            <a:off x="-2720975" y="1260475"/>
            <a:ext cx="18288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033463" y="665163"/>
            <a:ext cx="3532187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600" dirty="0">
                <a:solidFill>
                  <a:schemeClr val="bg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唐</a:t>
            </a:r>
            <a:r>
              <a:rPr lang="zh-CN" altLang="en-US" sz="2400" b="1" spc="600" dirty="0" smtClean="0">
                <a:solidFill>
                  <a:schemeClr val="bg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朝：</a:t>
            </a:r>
            <a:r>
              <a:rPr lang="zh-CN" altLang="en-US" sz="2400" spc="600" dirty="0">
                <a:solidFill>
                  <a:schemeClr val="bg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    </a:t>
            </a:r>
            <a:endParaRPr lang="zh-CN" altLang="en-US" sz="2400" spc="600" dirty="0">
              <a:solidFill>
                <a:schemeClr val="bg1"/>
              </a:solidFill>
              <a:latin typeface="叶根友刀锋黑草" panose="02010601030101010101" pitchFamily="2" charset="-122"/>
              <a:ea typeface="叶根友刀锋黑草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30213" y="620713"/>
            <a:ext cx="527050" cy="5270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3084" name="文本框 27"/>
          <p:cNvSpPr txBox="1">
            <a:spLocks noChangeArrowheads="1"/>
          </p:cNvSpPr>
          <p:nvPr/>
        </p:nvSpPr>
        <p:spPr bwMode="auto">
          <a:xfrm>
            <a:off x="409575" y="592138"/>
            <a:ext cx="5950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 smtClean="0">
                <a:solidFill>
                  <a:srgbClr val="404040"/>
                </a:solidFill>
                <a:latin typeface="叶根友刀锋黑草" pitchFamily="2" charset="-122"/>
                <a:ea typeface="叶根友刀锋黑草" pitchFamily="2" charset="-122"/>
              </a:rPr>
              <a:t>六</a:t>
            </a:r>
            <a:endParaRPr lang="zh-CN" altLang="en-US" sz="3200" dirty="0">
              <a:solidFill>
                <a:srgbClr val="404040"/>
              </a:solidFill>
              <a:latin typeface="叶根友刀锋黑草" pitchFamily="2" charset="-122"/>
              <a:ea typeface="叶根友刀锋黑草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68313" y="658813"/>
            <a:ext cx="450850" cy="452437"/>
          </a:xfrm>
          <a:prstGeom prst="ellipse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31" name="矩形 30"/>
          <p:cNvSpPr/>
          <p:nvPr/>
        </p:nvSpPr>
        <p:spPr>
          <a:xfrm>
            <a:off x="0" y="4654550"/>
            <a:ext cx="766763" cy="55086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32" name="矩形 31"/>
          <p:cNvSpPr/>
          <p:nvPr/>
        </p:nvSpPr>
        <p:spPr>
          <a:xfrm>
            <a:off x="7808913" y="4654550"/>
            <a:ext cx="1335087" cy="55086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pic>
        <p:nvPicPr>
          <p:cNvPr id="3089" name="图片 3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2060575"/>
            <a:ext cx="137795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4067175" y="2432310"/>
            <a:ext cx="9829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spc="300" dirty="0" smtClean="0">
                <a:solidFill>
                  <a:srgbClr val="9F0F16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唐楷</a:t>
            </a:r>
            <a:endParaRPr lang="en-US" altLang="zh-CN" sz="2800" b="1" spc="300" dirty="0" smtClean="0">
              <a:solidFill>
                <a:srgbClr val="9F0F16"/>
              </a:solidFill>
              <a:latin typeface="叶根友刀锋黑草" panose="02010601030101010101" pitchFamily="2" charset="-122"/>
              <a:ea typeface="叶根友刀锋黑草" panose="02010601030101010101" pitchFamily="2" charset="-122"/>
            </a:endParaRPr>
          </a:p>
        </p:txBody>
      </p:sp>
      <p:pic>
        <p:nvPicPr>
          <p:cNvPr id="3094" name="图片 3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3" t="10867" r="51891" b="52858"/>
          <a:stretch>
            <a:fillRect/>
          </a:stretch>
        </p:blipFill>
        <p:spPr bwMode="auto">
          <a:xfrm>
            <a:off x="7843838" y="293688"/>
            <a:ext cx="1004887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3745" y="1182159"/>
            <a:ext cx="4932587" cy="399525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13177" y="1413431"/>
            <a:ext cx="38604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张翰帖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7071283" y="3889170"/>
            <a:ext cx="3365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欧阳询</a:t>
            </a:r>
            <a:endParaRPr lang="zh-CN" altLang="en-US" b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1314" y="1180078"/>
            <a:ext cx="2706475" cy="402533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7387" y="1413431"/>
            <a:ext cx="33655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九成宫醴泉铭碑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23830" y="1165408"/>
            <a:ext cx="4190216" cy="40204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517605" y="3889170"/>
            <a:ext cx="3833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虞世南</a:t>
            </a:r>
            <a:endParaRPr lang="zh-CN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477555" y="1413431"/>
            <a:ext cx="3833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孔子庙堂碑</a:t>
            </a:r>
            <a:endParaRPr lang="zh-CN" alt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70362" y="1298507"/>
            <a:ext cx="4524375" cy="279082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480616" y="1409819"/>
            <a:ext cx="34059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慈恩寺圣教序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807599" y="3361734"/>
            <a:ext cx="3844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褚遂良</a:t>
            </a:r>
            <a:endParaRPr lang="zh-CN" alt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60226" y="1227655"/>
            <a:ext cx="5371568" cy="371767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222953" y="1428615"/>
            <a:ext cx="46480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肚痛帖</a:t>
            </a:r>
            <a:endParaRPr lang="zh-CN" altLang="en-US" b="1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01048" y="618202"/>
            <a:ext cx="2816653" cy="4513195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266782" y="1124264"/>
            <a:ext cx="3798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东方朔画像赞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5859381" y="3778665"/>
            <a:ext cx="4267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颜真卿</a:t>
            </a:r>
            <a:endParaRPr lang="zh-CN" altLang="en-US" dirty="0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575" y="1230117"/>
            <a:ext cx="9090173" cy="305633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803691" y="4532062"/>
            <a:ext cx="6960430" cy="906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行草墨迹，颜真卿书。纵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28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厘米，横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72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厘米，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25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每行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字。此帖本是稿本，原不是作为书法作品来写的，但正因为无意作书，所以使此幅字写得神采飞动，笔势雄奇，姿态横生，得自然之妙。原迹现藏台湾故宫博物院。</a:t>
            </a: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71837" y="1214437"/>
            <a:ext cx="2600325" cy="328612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696302" y="1297005"/>
            <a:ext cx="2350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玄秘塔碑</a:t>
            </a:r>
            <a:endParaRPr lang="zh-CN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6102996" y="3519862"/>
            <a:ext cx="4358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柳公权</a:t>
            </a:r>
            <a:endParaRPr lang="zh-CN" altLang="en-US" dirty="0"/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966912" y="1638300"/>
            <a:ext cx="5210175" cy="2438400"/>
          </a:xfrm>
          <a:prstGeom prst="rect">
            <a:avLst/>
          </a:prstGeom>
        </p:spPr>
      </p:pic>
      <p:sp>
        <p:nvSpPr>
          <p:cNvPr id="37" name="TextBox 36"/>
          <p:cNvSpPr txBox="1"/>
          <p:nvPr/>
        </p:nvSpPr>
        <p:spPr>
          <a:xfrm>
            <a:off x="1468321" y="1623949"/>
            <a:ext cx="3835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自叙帖</a:t>
            </a:r>
            <a:endParaRPr lang="zh-CN" alt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7356546" y="3531259"/>
            <a:ext cx="44891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怀素</a:t>
            </a:r>
            <a:endParaRPr lang="zh-CN" alt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98823" y="1185562"/>
            <a:ext cx="5835424" cy="3421296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270230" y="1293833"/>
            <a:ext cx="3150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温泉铭</a:t>
            </a:r>
            <a:endParaRPr lang="zh-CN" altLang="en-US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7698509" y="3908520"/>
            <a:ext cx="29440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李世民</a:t>
            </a:r>
            <a:endParaRPr lang="zh-CN" altLang="en-US" b="1" dirty="0"/>
          </a:p>
        </p:txBody>
      </p:sp>
      <p:pic>
        <p:nvPicPr>
          <p:cNvPr id="43" name="Picture 4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49728" y="1197995"/>
            <a:ext cx="7133614" cy="3470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027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0"/>
                            </p:stCondLst>
                            <p:childTnLst>
                              <p:par>
                                <p:cTn id="12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500"/>
                            </p:stCondLst>
                            <p:childTnLst>
                              <p:par>
                                <p:cTn id="1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>
                            <p:stCondLst>
                              <p:cond delay="1000"/>
                            </p:stCondLst>
                            <p:childTnLst>
                              <p:par>
                                <p:cTn id="1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500"/>
                            </p:stCondLst>
                            <p:childTnLst>
                              <p:par>
                                <p:cTn id="1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1000"/>
                            </p:stCondLst>
                            <p:childTnLst>
                              <p:par>
                                <p:cTn id="1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3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9" grpId="0"/>
      <p:bldP spid="3" grpId="0"/>
      <p:bldP spid="3" grpId="1"/>
      <p:bldP spid="5" grpId="0"/>
      <p:bldP spid="5" grpId="1"/>
      <p:bldP spid="8" grpId="0"/>
      <p:bldP spid="8" grpId="1"/>
      <p:bldP spid="11" grpId="0"/>
      <p:bldP spid="11" grpId="1"/>
      <p:bldP spid="12" grpId="0"/>
      <p:bldP spid="12" grpId="1"/>
      <p:bldP spid="14" grpId="0"/>
      <p:bldP spid="14" grpId="1"/>
      <p:bldP spid="15" grpId="0"/>
      <p:bldP spid="15" grpId="1"/>
      <p:bldP spid="17" grpId="0"/>
      <p:bldP spid="17" grpId="1"/>
      <p:bldP spid="20" grpId="0"/>
      <p:bldP spid="20" grpId="1"/>
      <p:bldP spid="26" grpId="0"/>
      <p:bldP spid="26" grpId="1"/>
      <p:bldP spid="30" grpId="0"/>
      <p:bldP spid="30" grpId="1"/>
      <p:bldP spid="34" grpId="0"/>
      <p:bldP spid="34" grpId="1"/>
      <p:bldP spid="35" grpId="0"/>
      <p:bldP spid="35" grpId="1"/>
      <p:bldP spid="37" grpId="0"/>
      <p:bldP spid="37" grpId="1"/>
      <p:bldP spid="38" grpId="0"/>
      <p:bldP spid="38" grpId="1"/>
      <p:bldP spid="40" grpId="0"/>
      <p:bldP spid="40" grpId="1"/>
      <p:bldP spid="41" grpId="0"/>
      <p:bldP spid="4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r="6305" b="5252"/>
          <a:stretch>
            <a:fillRect/>
          </a:stretch>
        </p:blipFill>
        <p:spPr bwMode="auto">
          <a:xfrm>
            <a:off x="0" y="0"/>
            <a:ext cx="9144000" cy="572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五边形 23"/>
          <p:cNvSpPr/>
          <p:nvPr/>
        </p:nvSpPr>
        <p:spPr>
          <a:xfrm>
            <a:off x="28575" y="601663"/>
            <a:ext cx="6300788" cy="579437"/>
          </a:xfrm>
          <a:prstGeom prst="homePlate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pic>
        <p:nvPicPr>
          <p:cNvPr id="3076" name="图片 29"/>
          <p:cNvPicPr>
            <a:picLocks noChangeAspect="1"/>
          </p:cNvPicPr>
          <p:nvPr/>
        </p:nvPicPr>
        <p:blipFill>
          <a:blip r:embed="rId3">
            <a:clrChange>
              <a:clrFrom>
                <a:srgbClr val="EBEBEB"/>
              </a:clrFrom>
              <a:clrTo>
                <a:srgbClr val="EBEBE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010"/>
          <a:stretch>
            <a:fillRect/>
          </a:stretch>
        </p:blipFill>
        <p:spPr bwMode="auto">
          <a:xfrm rot="-923798">
            <a:off x="4524375" y="-479425"/>
            <a:ext cx="3609975" cy="208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图片 12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150" y="1636713"/>
            <a:ext cx="2127250" cy="2081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矩形 24"/>
          <p:cNvSpPr/>
          <p:nvPr/>
        </p:nvSpPr>
        <p:spPr>
          <a:xfrm>
            <a:off x="723974" y="3919538"/>
            <a:ext cx="7119864" cy="1750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713232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北周衰微之际，宋太祖赵匡胤发动陈桥兵变，自立为帝，建立赵宋王朝。半个世纪的五代十国分裂混乱局面至此结束，国家复归统一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。宋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太宗赵光义留意翰墨，购募古先帝王名臣墨迹，命侍书王著摹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刻，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厘为十卷，这就是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淳化阁帖</a:t>
            </a:r>
            <a:r>
              <a:rPr lang="en-US" altLang="zh-CN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。此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绛帖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潭帖</a:t>
            </a:r>
            <a:r>
              <a:rPr lang="en-US" altLang="zh-CN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等，多从翻刻。这种辗转传刻的帖，与原迹差别就会越后越大。所以同是宗王从帖，宋人远逊唐人</a:t>
            </a:r>
            <a:r>
              <a:rPr lang="zh-CN" altLang="en-US" sz="1404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。宋</a:t>
            </a:r>
            <a:r>
              <a:rPr lang="zh-CN" altLang="en-US" sz="1404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代为后世所推崇者有苏轼，黄庭坚，米芾和蔡襄四大家。四家之外，宋徽宗赵佶独树一帜，亦堪称道。</a:t>
            </a:r>
            <a:endParaRPr lang="zh-CN" altLang="en-US" sz="1404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81" name="图片 2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68"/>
          <a:stretch>
            <a:fillRect/>
          </a:stretch>
        </p:blipFill>
        <p:spPr bwMode="auto">
          <a:xfrm>
            <a:off x="-2720975" y="1260475"/>
            <a:ext cx="1828800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033463" y="665163"/>
            <a:ext cx="3532187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1" spc="600" dirty="0" smtClean="0">
                <a:solidFill>
                  <a:schemeClr val="bg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宋朝：</a:t>
            </a:r>
            <a:r>
              <a:rPr lang="zh-CN" altLang="en-US" sz="2400" spc="600" dirty="0">
                <a:solidFill>
                  <a:schemeClr val="bg1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    </a:t>
            </a:r>
            <a:endParaRPr lang="zh-CN" altLang="en-US" sz="2400" spc="600" dirty="0">
              <a:solidFill>
                <a:schemeClr val="bg1"/>
              </a:solidFill>
              <a:latin typeface="叶根友刀锋黑草" panose="02010601030101010101" pitchFamily="2" charset="-122"/>
              <a:ea typeface="叶根友刀锋黑草" panose="02010601030101010101" pitchFamily="2" charset="-122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30213" y="620713"/>
            <a:ext cx="527050" cy="52705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3084" name="文本框 27"/>
          <p:cNvSpPr txBox="1">
            <a:spLocks noChangeArrowheads="1"/>
          </p:cNvSpPr>
          <p:nvPr/>
        </p:nvSpPr>
        <p:spPr bwMode="auto">
          <a:xfrm>
            <a:off x="409575" y="592138"/>
            <a:ext cx="595035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712788" fontAlgn="base">
              <a:spcBef>
                <a:spcPct val="0"/>
              </a:spcBef>
              <a:spcAft>
                <a:spcPct val="0"/>
              </a:spcAft>
              <a:defRPr sz="1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3200" dirty="0" smtClean="0">
                <a:solidFill>
                  <a:srgbClr val="404040"/>
                </a:solidFill>
                <a:latin typeface="叶根友刀锋黑草" pitchFamily="2" charset="-122"/>
                <a:ea typeface="叶根友刀锋黑草" pitchFamily="2" charset="-122"/>
              </a:rPr>
              <a:t>七</a:t>
            </a:r>
            <a:endParaRPr lang="zh-CN" altLang="en-US" sz="3200" dirty="0">
              <a:solidFill>
                <a:srgbClr val="404040"/>
              </a:solidFill>
              <a:latin typeface="叶根友刀锋黑草" pitchFamily="2" charset="-122"/>
              <a:ea typeface="叶根友刀锋黑草" pitchFamily="2" charset="-122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68313" y="658813"/>
            <a:ext cx="450850" cy="452437"/>
          </a:xfrm>
          <a:prstGeom prst="ellipse">
            <a:avLst/>
          </a:prstGeom>
          <a:noFill/>
          <a:ln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31" name="矩形 30"/>
          <p:cNvSpPr/>
          <p:nvPr/>
        </p:nvSpPr>
        <p:spPr>
          <a:xfrm>
            <a:off x="0" y="4654550"/>
            <a:ext cx="766763" cy="55086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sp>
        <p:nvSpPr>
          <p:cNvPr id="32" name="矩形 31"/>
          <p:cNvSpPr/>
          <p:nvPr/>
        </p:nvSpPr>
        <p:spPr>
          <a:xfrm>
            <a:off x="7808913" y="4654550"/>
            <a:ext cx="1335087" cy="550863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7132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404"/>
          </a:p>
        </p:txBody>
      </p:sp>
      <p:pic>
        <p:nvPicPr>
          <p:cNvPr id="3089" name="图片 34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9525" y="2060575"/>
            <a:ext cx="1377950" cy="136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矩形 18"/>
          <p:cNvSpPr/>
          <p:nvPr/>
        </p:nvSpPr>
        <p:spPr>
          <a:xfrm>
            <a:off x="4067175" y="2432310"/>
            <a:ext cx="98296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713232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spc="300" dirty="0">
                <a:solidFill>
                  <a:srgbClr val="9F0F16"/>
                </a:solidFill>
                <a:latin typeface="叶根友刀锋黑草" panose="02010601030101010101" pitchFamily="2" charset="-122"/>
                <a:ea typeface="叶根友刀锋黑草" panose="02010601030101010101" pitchFamily="2" charset="-122"/>
              </a:rPr>
              <a:t>宋体</a:t>
            </a:r>
            <a:endParaRPr lang="en-US" altLang="zh-CN" sz="2800" b="1" spc="300" dirty="0" smtClean="0">
              <a:solidFill>
                <a:srgbClr val="9F0F16"/>
              </a:solidFill>
              <a:latin typeface="叶根友刀锋黑草" panose="02010601030101010101" pitchFamily="2" charset="-122"/>
              <a:ea typeface="叶根友刀锋黑草" panose="02010601030101010101" pitchFamily="2" charset="-122"/>
            </a:endParaRPr>
          </a:p>
        </p:txBody>
      </p:sp>
      <p:pic>
        <p:nvPicPr>
          <p:cNvPr id="3094" name="图片 32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43" t="10867" r="51891" b="52858"/>
          <a:stretch>
            <a:fillRect/>
          </a:stretch>
        </p:blipFill>
        <p:spPr bwMode="auto">
          <a:xfrm>
            <a:off x="7843838" y="293688"/>
            <a:ext cx="1004887" cy="1095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66950" y="1514475"/>
            <a:ext cx="4610100" cy="268605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713815" y="1389063"/>
            <a:ext cx="41830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黄州寒食诗帖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7017544" y="3396318"/>
            <a:ext cx="3428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苏轼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2965070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19" grpId="0"/>
      <p:bldP spid="10" grpId="0"/>
      <p:bldP spid="10" grpId="1"/>
      <p:bldP spid="21" grpId="0"/>
      <p:bldP spid="21" grpId="1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5112</TotalTime>
  <Words>4660</Words>
  <Application>Microsoft Office PowerPoint</Application>
  <PresentationFormat>On-screen Show (16:10)</PresentationFormat>
  <Paragraphs>128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2" baseType="lpstr">
      <vt:lpstr>Calibri</vt:lpstr>
      <vt:lpstr>宋体</vt:lpstr>
      <vt:lpstr>Arial</vt:lpstr>
      <vt:lpstr>Calibri Light</vt:lpstr>
      <vt:lpstr>叶根友刀锋黑草</vt:lpstr>
      <vt:lpstr>微软雅黑</vt:lpstr>
      <vt:lpstr>经典粗仿黑</vt:lpstr>
      <vt:lpstr>方正姚体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微软中国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微软用户</dc:creator>
  <cp:lastModifiedBy>elliott</cp:lastModifiedBy>
  <cp:revision>63</cp:revision>
  <dcterms:created xsi:type="dcterms:W3CDTF">2013-10-06T13:29:58Z</dcterms:created>
  <dcterms:modified xsi:type="dcterms:W3CDTF">2015-08-11T17:35:21Z</dcterms:modified>
</cp:coreProperties>
</file>